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5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5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5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8" r:id="rId1"/>
  </p:sldMasterIdLst>
  <p:notesMasterIdLst>
    <p:notesMasterId r:id="rId75"/>
  </p:notesMasterIdLst>
  <p:handoutMasterIdLst>
    <p:handoutMasterId r:id="rId76"/>
  </p:handoutMasterIdLst>
  <p:sldIdLst>
    <p:sldId id="751" r:id="rId2"/>
    <p:sldId id="714" r:id="rId3"/>
    <p:sldId id="882" r:id="rId4"/>
    <p:sldId id="875" r:id="rId5"/>
    <p:sldId id="855" r:id="rId6"/>
    <p:sldId id="834" r:id="rId7"/>
    <p:sldId id="835" r:id="rId8"/>
    <p:sldId id="848" r:id="rId9"/>
    <p:sldId id="849" r:id="rId10"/>
    <p:sldId id="851" r:id="rId11"/>
    <p:sldId id="850" r:id="rId12"/>
    <p:sldId id="844" r:id="rId13"/>
    <p:sldId id="843" r:id="rId14"/>
    <p:sldId id="787" r:id="rId15"/>
    <p:sldId id="262" r:id="rId16"/>
    <p:sldId id="982" r:id="rId17"/>
    <p:sldId id="990" r:id="rId18"/>
    <p:sldId id="991" r:id="rId19"/>
    <p:sldId id="881" r:id="rId20"/>
    <p:sldId id="880" r:id="rId21"/>
    <p:sldId id="884" r:id="rId22"/>
    <p:sldId id="885" r:id="rId23"/>
    <p:sldId id="791" r:id="rId24"/>
    <p:sldId id="799" r:id="rId25"/>
    <p:sldId id="800" r:id="rId26"/>
    <p:sldId id="801" r:id="rId27"/>
    <p:sldId id="815" r:id="rId28"/>
    <p:sldId id="802" r:id="rId29"/>
    <p:sldId id="803" r:id="rId30"/>
    <p:sldId id="804" r:id="rId31"/>
    <p:sldId id="805" r:id="rId32"/>
    <p:sldId id="806" r:id="rId33"/>
    <p:sldId id="983" r:id="rId34"/>
    <p:sldId id="984" r:id="rId35"/>
    <p:sldId id="985" r:id="rId36"/>
    <p:sldId id="986" r:id="rId37"/>
    <p:sldId id="987" r:id="rId38"/>
    <p:sldId id="808" r:id="rId39"/>
    <p:sldId id="975" r:id="rId40"/>
    <p:sldId id="989" r:id="rId41"/>
    <p:sldId id="846" r:id="rId42"/>
    <p:sldId id="976" r:id="rId43"/>
    <p:sldId id="878" r:id="rId44"/>
    <p:sldId id="886" r:id="rId45"/>
    <p:sldId id="809" r:id="rId46"/>
    <p:sldId id="887" r:id="rId47"/>
    <p:sldId id="979" r:id="rId48"/>
    <p:sldId id="888" r:id="rId49"/>
    <p:sldId id="284" r:id="rId50"/>
    <p:sldId id="285" r:id="rId51"/>
    <p:sldId id="286" r:id="rId52"/>
    <p:sldId id="291" r:id="rId53"/>
    <p:sldId id="287" r:id="rId54"/>
    <p:sldId id="288" r:id="rId55"/>
    <p:sldId id="292" r:id="rId56"/>
    <p:sldId id="965" r:id="rId57"/>
    <p:sldId id="977" r:id="rId58"/>
    <p:sldId id="981" r:id="rId59"/>
    <p:sldId id="980" r:id="rId60"/>
    <p:sldId id="974" r:id="rId61"/>
    <p:sldId id="988" r:id="rId62"/>
    <p:sldId id="966" r:id="rId63"/>
    <p:sldId id="297" r:id="rId64"/>
    <p:sldId id="968" r:id="rId65"/>
    <p:sldId id="973" r:id="rId66"/>
    <p:sldId id="969" r:id="rId67"/>
    <p:sldId id="970" r:id="rId68"/>
    <p:sldId id="971" r:id="rId69"/>
    <p:sldId id="972" r:id="rId70"/>
    <p:sldId id="869" r:id="rId71"/>
    <p:sldId id="964" r:id="rId72"/>
    <p:sldId id="978" r:id="rId73"/>
    <p:sldId id="827" r:id="rId74"/>
  </p:sldIdLst>
  <p:sldSz cx="9144000" cy="6858000" type="screen4x3"/>
  <p:notesSz cx="7010400" cy="9296400"/>
  <p:custDataLst>
    <p:tags r:id="rId7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geny Kagan" initials="EK" lastIdx="2" clrIdx="0">
    <p:extLst>
      <p:ext uri="{19B8F6BF-5375-455C-9EA6-DF929625EA0E}">
        <p15:presenceInfo xmlns:p15="http://schemas.microsoft.com/office/powerpoint/2012/main" userId="S::ekagan3@jh.edu::35c7eb4c-bf5b-491d-9c72-b981c4489c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E8AF10"/>
    <a:srgbClr val="092E78"/>
    <a:srgbClr val="3333CC"/>
    <a:srgbClr val="379DF1"/>
    <a:srgbClr val="EDB5B5"/>
    <a:srgbClr val="092C74"/>
    <a:srgbClr val="0C2F8B"/>
    <a:srgbClr val="C0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14" autoAdjust="0"/>
    <p:restoredTop sz="96650" autoAdjust="0"/>
  </p:normalViewPr>
  <p:slideViewPr>
    <p:cSldViewPr>
      <p:cViewPr varScale="1">
        <p:scale>
          <a:sx n="116" d="100"/>
          <a:sy n="116" d="100"/>
        </p:scale>
        <p:origin x="1776" y="-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82"/>
    </p:cViewPr>
  </p:sorterViewPr>
  <p:notesViewPr>
    <p:cSldViewPr>
      <p:cViewPr varScale="1">
        <p:scale>
          <a:sx n="136" d="100"/>
          <a:sy n="136" d="100"/>
        </p:scale>
        <p:origin x="120" y="11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Users\evgenykagan\Dropbox\Teaching%20JHU\Business%20Analytics%20-%20Spring%202021\Lecture%201\aus_dat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Users\evgenykagan\Dropbox\Teaching%20JHU\Business%20Analytics%20-%20Spring%202021\Lecture%201\aus_data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Users\evgenykagan\Dropbox\Teaching%20JHU\Business%20Analytics%20-%20Spring%202021\Lecture%201\aus_data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Users\evgenykagan\Dropbox\Teaching%20JHU\Business%20Analytics%20-%20Spring%202021\Lecture%201\aus_data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Users\evgenykagan\Dropbox\Teaching%20JHU\Business%20Analytics%20-%20Spring%202021\Lecture%201\aus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/>
              <a:t>Australian Beer Production (Megalitres)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beer_train!$B$1</c:f>
              <c:strCache>
                <c:ptCount val="1"/>
                <c:pt idx="0">
                  <c:v>Real(Megalitres)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beer_train!$A$2:$A$83</c:f>
              <c:strCache>
                <c:ptCount val="80"/>
                <c:pt idx="0">
                  <c:v>1990 Q1</c:v>
                </c:pt>
                <c:pt idx="1">
                  <c:v>1990 Q2</c:v>
                </c:pt>
                <c:pt idx="2">
                  <c:v>1990 Q3</c:v>
                </c:pt>
                <c:pt idx="3">
                  <c:v>1990 Q4</c:v>
                </c:pt>
                <c:pt idx="4">
                  <c:v>1991 Q1</c:v>
                </c:pt>
                <c:pt idx="5">
                  <c:v>1991 Q2</c:v>
                </c:pt>
                <c:pt idx="6">
                  <c:v>1991 Q3</c:v>
                </c:pt>
                <c:pt idx="7">
                  <c:v>1991 Q4</c:v>
                </c:pt>
                <c:pt idx="8">
                  <c:v>1992 Q1</c:v>
                </c:pt>
                <c:pt idx="9">
                  <c:v>1992 Q2</c:v>
                </c:pt>
                <c:pt idx="10">
                  <c:v>1992 Q3</c:v>
                </c:pt>
                <c:pt idx="11">
                  <c:v>1992 Q4</c:v>
                </c:pt>
                <c:pt idx="12">
                  <c:v>1993 Q1</c:v>
                </c:pt>
                <c:pt idx="13">
                  <c:v>1993 Q2</c:v>
                </c:pt>
                <c:pt idx="14">
                  <c:v>1993 Q3</c:v>
                </c:pt>
                <c:pt idx="15">
                  <c:v>1993 Q4</c:v>
                </c:pt>
                <c:pt idx="16">
                  <c:v>1994 Q1</c:v>
                </c:pt>
                <c:pt idx="17">
                  <c:v>1994 Q2</c:v>
                </c:pt>
                <c:pt idx="18">
                  <c:v>1994 Q3</c:v>
                </c:pt>
                <c:pt idx="19">
                  <c:v>1994 Q4</c:v>
                </c:pt>
                <c:pt idx="20">
                  <c:v>1995 Q1</c:v>
                </c:pt>
                <c:pt idx="21">
                  <c:v>1995 Q2</c:v>
                </c:pt>
                <c:pt idx="22">
                  <c:v>1995 Q3</c:v>
                </c:pt>
                <c:pt idx="23">
                  <c:v>1995 Q4</c:v>
                </c:pt>
                <c:pt idx="24">
                  <c:v>1996 Q1</c:v>
                </c:pt>
                <c:pt idx="25">
                  <c:v>1996 Q2</c:v>
                </c:pt>
                <c:pt idx="26">
                  <c:v>1996 Q3</c:v>
                </c:pt>
                <c:pt idx="27">
                  <c:v>1996 Q4</c:v>
                </c:pt>
                <c:pt idx="28">
                  <c:v>1997 Q1</c:v>
                </c:pt>
                <c:pt idx="29">
                  <c:v>1997 Q2</c:v>
                </c:pt>
                <c:pt idx="30">
                  <c:v>1997 Q3</c:v>
                </c:pt>
                <c:pt idx="31">
                  <c:v>1997 Q4</c:v>
                </c:pt>
                <c:pt idx="32">
                  <c:v>1998 Q1</c:v>
                </c:pt>
                <c:pt idx="33">
                  <c:v>1998 Q2</c:v>
                </c:pt>
                <c:pt idx="34">
                  <c:v>1998 Q3</c:v>
                </c:pt>
                <c:pt idx="35">
                  <c:v>1998 Q4</c:v>
                </c:pt>
                <c:pt idx="36">
                  <c:v>1999 Q1</c:v>
                </c:pt>
                <c:pt idx="37">
                  <c:v>1999 Q2</c:v>
                </c:pt>
                <c:pt idx="38">
                  <c:v>1999 Q3</c:v>
                </c:pt>
                <c:pt idx="39">
                  <c:v>1999 Q4</c:v>
                </c:pt>
                <c:pt idx="40">
                  <c:v>2000 Q1</c:v>
                </c:pt>
                <c:pt idx="41">
                  <c:v>2000 Q2</c:v>
                </c:pt>
                <c:pt idx="42">
                  <c:v>2000 Q3</c:v>
                </c:pt>
                <c:pt idx="43">
                  <c:v>2000 Q4</c:v>
                </c:pt>
                <c:pt idx="44">
                  <c:v>2001 Q1</c:v>
                </c:pt>
                <c:pt idx="45">
                  <c:v>2001 Q2</c:v>
                </c:pt>
                <c:pt idx="46">
                  <c:v>2001 Q3</c:v>
                </c:pt>
                <c:pt idx="47">
                  <c:v>2001 Q4</c:v>
                </c:pt>
                <c:pt idx="48">
                  <c:v>2002 Q1</c:v>
                </c:pt>
                <c:pt idx="49">
                  <c:v>2002 Q2</c:v>
                </c:pt>
                <c:pt idx="50">
                  <c:v>2002 Q3</c:v>
                </c:pt>
                <c:pt idx="51">
                  <c:v>2002 Q4</c:v>
                </c:pt>
                <c:pt idx="52">
                  <c:v>2003 Q1</c:v>
                </c:pt>
                <c:pt idx="53">
                  <c:v>2003 Q2</c:v>
                </c:pt>
                <c:pt idx="54">
                  <c:v>2003 Q3</c:v>
                </c:pt>
                <c:pt idx="55">
                  <c:v>2003 Q4</c:v>
                </c:pt>
                <c:pt idx="56">
                  <c:v>2004 Q1</c:v>
                </c:pt>
                <c:pt idx="57">
                  <c:v>2004 Q2</c:v>
                </c:pt>
                <c:pt idx="58">
                  <c:v>2004 Q3</c:v>
                </c:pt>
                <c:pt idx="59">
                  <c:v>2004 Q4</c:v>
                </c:pt>
                <c:pt idx="60">
                  <c:v>2005 Q1</c:v>
                </c:pt>
                <c:pt idx="61">
                  <c:v>2005 Q2</c:v>
                </c:pt>
                <c:pt idx="62">
                  <c:v>2005 Q3</c:v>
                </c:pt>
                <c:pt idx="63">
                  <c:v>2005 Q4</c:v>
                </c:pt>
                <c:pt idx="64">
                  <c:v>2006 Q1</c:v>
                </c:pt>
                <c:pt idx="65">
                  <c:v>2006 Q2</c:v>
                </c:pt>
                <c:pt idx="66">
                  <c:v>2006 Q3</c:v>
                </c:pt>
                <c:pt idx="67">
                  <c:v>2006 Q4</c:v>
                </c:pt>
                <c:pt idx="68">
                  <c:v>2007 Q1</c:v>
                </c:pt>
                <c:pt idx="69">
                  <c:v>2007 Q2</c:v>
                </c:pt>
                <c:pt idx="70">
                  <c:v>2007 Q3</c:v>
                </c:pt>
                <c:pt idx="71">
                  <c:v>2007 Q4</c:v>
                </c:pt>
                <c:pt idx="72">
                  <c:v>2008 Q1</c:v>
                </c:pt>
                <c:pt idx="73">
                  <c:v>2008 Q2</c:v>
                </c:pt>
                <c:pt idx="74">
                  <c:v>2008 Q3</c:v>
                </c:pt>
                <c:pt idx="75">
                  <c:v>2008 Q4</c:v>
                </c:pt>
                <c:pt idx="76">
                  <c:v>2009 Q1</c:v>
                </c:pt>
                <c:pt idx="77">
                  <c:v>2009 Q2</c:v>
                </c:pt>
                <c:pt idx="78">
                  <c:v>2009 Q3</c:v>
                </c:pt>
                <c:pt idx="79">
                  <c:v>2009 Q4</c:v>
                </c:pt>
              </c:strCache>
            </c:strRef>
          </c:cat>
          <c:val>
            <c:numRef>
              <c:f>beer_train!$B$2:$B$83</c:f>
              <c:numCache>
                <c:formatCode>General</c:formatCode>
                <c:ptCount val="82"/>
                <c:pt idx="0">
                  <c:v>485</c:v>
                </c:pt>
                <c:pt idx="1">
                  <c:v>441</c:v>
                </c:pt>
                <c:pt idx="2">
                  <c:v>429</c:v>
                </c:pt>
                <c:pt idx="3">
                  <c:v>599</c:v>
                </c:pt>
                <c:pt idx="4">
                  <c:v>464</c:v>
                </c:pt>
                <c:pt idx="5">
                  <c:v>424</c:v>
                </c:pt>
                <c:pt idx="6">
                  <c:v>436</c:v>
                </c:pt>
                <c:pt idx="7">
                  <c:v>574</c:v>
                </c:pt>
                <c:pt idx="8">
                  <c:v>443</c:v>
                </c:pt>
                <c:pt idx="9">
                  <c:v>410</c:v>
                </c:pt>
                <c:pt idx="10">
                  <c:v>420</c:v>
                </c:pt>
                <c:pt idx="11">
                  <c:v>532</c:v>
                </c:pt>
                <c:pt idx="12">
                  <c:v>433</c:v>
                </c:pt>
                <c:pt idx="13">
                  <c:v>421</c:v>
                </c:pt>
                <c:pt idx="14">
                  <c:v>410</c:v>
                </c:pt>
                <c:pt idx="15">
                  <c:v>512</c:v>
                </c:pt>
                <c:pt idx="16">
                  <c:v>449</c:v>
                </c:pt>
                <c:pt idx="17">
                  <c:v>381</c:v>
                </c:pt>
                <c:pt idx="18">
                  <c:v>423</c:v>
                </c:pt>
                <c:pt idx="19">
                  <c:v>531</c:v>
                </c:pt>
                <c:pt idx="20">
                  <c:v>426</c:v>
                </c:pt>
                <c:pt idx="21">
                  <c:v>408</c:v>
                </c:pt>
                <c:pt idx="22">
                  <c:v>416</c:v>
                </c:pt>
                <c:pt idx="23">
                  <c:v>520</c:v>
                </c:pt>
                <c:pt idx="24">
                  <c:v>409</c:v>
                </c:pt>
                <c:pt idx="25">
                  <c:v>398</c:v>
                </c:pt>
                <c:pt idx="26">
                  <c:v>398</c:v>
                </c:pt>
                <c:pt idx="27">
                  <c:v>507</c:v>
                </c:pt>
                <c:pt idx="28">
                  <c:v>432</c:v>
                </c:pt>
                <c:pt idx="29">
                  <c:v>398</c:v>
                </c:pt>
                <c:pt idx="30">
                  <c:v>406</c:v>
                </c:pt>
                <c:pt idx="31">
                  <c:v>526</c:v>
                </c:pt>
                <c:pt idx="32">
                  <c:v>428</c:v>
                </c:pt>
                <c:pt idx="33">
                  <c:v>397</c:v>
                </c:pt>
                <c:pt idx="34">
                  <c:v>403</c:v>
                </c:pt>
                <c:pt idx="35">
                  <c:v>517</c:v>
                </c:pt>
                <c:pt idx="36">
                  <c:v>435</c:v>
                </c:pt>
                <c:pt idx="37">
                  <c:v>383</c:v>
                </c:pt>
                <c:pt idx="38">
                  <c:v>424</c:v>
                </c:pt>
                <c:pt idx="39">
                  <c:v>521</c:v>
                </c:pt>
                <c:pt idx="40">
                  <c:v>421</c:v>
                </c:pt>
                <c:pt idx="41">
                  <c:v>402</c:v>
                </c:pt>
                <c:pt idx="42">
                  <c:v>414</c:v>
                </c:pt>
                <c:pt idx="43">
                  <c:v>500</c:v>
                </c:pt>
                <c:pt idx="44">
                  <c:v>451</c:v>
                </c:pt>
                <c:pt idx="45">
                  <c:v>380</c:v>
                </c:pt>
                <c:pt idx="46">
                  <c:v>416</c:v>
                </c:pt>
                <c:pt idx="47">
                  <c:v>492</c:v>
                </c:pt>
                <c:pt idx="48">
                  <c:v>428</c:v>
                </c:pt>
                <c:pt idx="49">
                  <c:v>408</c:v>
                </c:pt>
                <c:pt idx="50">
                  <c:v>406</c:v>
                </c:pt>
                <c:pt idx="51">
                  <c:v>506</c:v>
                </c:pt>
                <c:pt idx="52">
                  <c:v>435</c:v>
                </c:pt>
                <c:pt idx="53">
                  <c:v>380</c:v>
                </c:pt>
                <c:pt idx="54">
                  <c:v>421</c:v>
                </c:pt>
                <c:pt idx="55">
                  <c:v>490</c:v>
                </c:pt>
                <c:pt idx="56">
                  <c:v>435</c:v>
                </c:pt>
                <c:pt idx="57">
                  <c:v>390</c:v>
                </c:pt>
                <c:pt idx="58">
                  <c:v>412</c:v>
                </c:pt>
                <c:pt idx="59">
                  <c:v>454</c:v>
                </c:pt>
                <c:pt idx="60">
                  <c:v>416</c:v>
                </c:pt>
                <c:pt idx="61">
                  <c:v>403</c:v>
                </c:pt>
                <c:pt idx="62">
                  <c:v>408</c:v>
                </c:pt>
                <c:pt idx="63">
                  <c:v>482</c:v>
                </c:pt>
                <c:pt idx="64">
                  <c:v>438</c:v>
                </c:pt>
                <c:pt idx="65">
                  <c:v>386</c:v>
                </c:pt>
                <c:pt idx="66">
                  <c:v>405</c:v>
                </c:pt>
                <c:pt idx="67">
                  <c:v>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6B-E341-AFCD-64DE1F94B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8920112"/>
        <c:axId val="448906336"/>
      </c:lineChart>
      <c:catAx>
        <c:axId val="44892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44890633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44890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4489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/>
              <a:t>Australian Beer Production (Megalitres)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beer_train!$B$1</c:f>
              <c:strCache>
                <c:ptCount val="1"/>
                <c:pt idx="0">
                  <c:v>Production (Megalitres)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beer_train!$A$138:$A$219</c:f>
              <c:strCache>
                <c:ptCount val="82"/>
                <c:pt idx="0">
                  <c:v>1990 Q1</c:v>
                </c:pt>
                <c:pt idx="1">
                  <c:v>1990 Q2</c:v>
                </c:pt>
                <c:pt idx="2">
                  <c:v>1990 Q3</c:v>
                </c:pt>
                <c:pt idx="3">
                  <c:v>1990 Q4</c:v>
                </c:pt>
                <c:pt idx="4">
                  <c:v>1991 Q1</c:v>
                </c:pt>
                <c:pt idx="5">
                  <c:v>1991 Q2</c:v>
                </c:pt>
                <c:pt idx="6">
                  <c:v>1991 Q3</c:v>
                </c:pt>
                <c:pt idx="7">
                  <c:v>1991 Q4</c:v>
                </c:pt>
                <c:pt idx="8">
                  <c:v>1992 Q1</c:v>
                </c:pt>
                <c:pt idx="9">
                  <c:v>1992 Q2</c:v>
                </c:pt>
                <c:pt idx="10">
                  <c:v>1992 Q3</c:v>
                </c:pt>
                <c:pt idx="11">
                  <c:v>1992 Q4</c:v>
                </c:pt>
                <c:pt idx="12">
                  <c:v>1993 Q1</c:v>
                </c:pt>
                <c:pt idx="13">
                  <c:v>1993 Q2</c:v>
                </c:pt>
                <c:pt idx="14">
                  <c:v>1993 Q3</c:v>
                </c:pt>
                <c:pt idx="15">
                  <c:v>1993 Q4</c:v>
                </c:pt>
                <c:pt idx="16">
                  <c:v>1994 Q1</c:v>
                </c:pt>
                <c:pt idx="17">
                  <c:v>1994 Q2</c:v>
                </c:pt>
                <c:pt idx="18">
                  <c:v>1994 Q3</c:v>
                </c:pt>
                <c:pt idx="19">
                  <c:v>1994 Q4</c:v>
                </c:pt>
                <c:pt idx="20">
                  <c:v>1995 Q1</c:v>
                </c:pt>
                <c:pt idx="21">
                  <c:v>1995 Q2</c:v>
                </c:pt>
                <c:pt idx="22">
                  <c:v>1995 Q3</c:v>
                </c:pt>
                <c:pt idx="23">
                  <c:v>1995 Q4</c:v>
                </c:pt>
                <c:pt idx="24">
                  <c:v>1996 Q1</c:v>
                </c:pt>
                <c:pt idx="25">
                  <c:v>1996 Q2</c:v>
                </c:pt>
                <c:pt idx="26">
                  <c:v>1996 Q3</c:v>
                </c:pt>
                <c:pt idx="27">
                  <c:v>1996 Q4</c:v>
                </c:pt>
                <c:pt idx="28">
                  <c:v>1997 Q1</c:v>
                </c:pt>
                <c:pt idx="29">
                  <c:v>1997 Q2</c:v>
                </c:pt>
                <c:pt idx="30">
                  <c:v>1997 Q3</c:v>
                </c:pt>
                <c:pt idx="31">
                  <c:v>1997 Q4</c:v>
                </c:pt>
                <c:pt idx="32">
                  <c:v>1998 Q1</c:v>
                </c:pt>
                <c:pt idx="33">
                  <c:v>1998 Q2</c:v>
                </c:pt>
                <c:pt idx="34">
                  <c:v>1998 Q3</c:v>
                </c:pt>
                <c:pt idx="35">
                  <c:v>1998 Q4</c:v>
                </c:pt>
                <c:pt idx="36">
                  <c:v>1999 Q1</c:v>
                </c:pt>
                <c:pt idx="37">
                  <c:v>1999 Q2</c:v>
                </c:pt>
                <c:pt idx="38">
                  <c:v>1999 Q3</c:v>
                </c:pt>
                <c:pt idx="39">
                  <c:v>1999 Q4</c:v>
                </c:pt>
                <c:pt idx="40">
                  <c:v>2000 Q1</c:v>
                </c:pt>
                <c:pt idx="41">
                  <c:v>2000 Q2</c:v>
                </c:pt>
                <c:pt idx="42">
                  <c:v>2000 Q3</c:v>
                </c:pt>
                <c:pt idx="43">
                  <c:v>2000 Q4</c:v>
                </c:pt>
                <c:pt idx="44">
                  <c:v>2001 Q1</c:v>
                </c:pt>
                <c:pt idx="45">
                  <c:v>2001 Q2</c:v>
                </c:pt>
                <c:pt idx="46">
                  <c:v>2001 Q3</c:v>
                </c:pt>
                <c:pt idx="47">
                  <c:v>2001 Q4</c:v>
                </c:pt>
                <c:pt idx="48">
                  <c:v>2002 Q1</c:v>
                </c:pt>
                <c:pt idx="49">
                  <c:v>2002 Q2</c:v>
                </c:pt>
                <c:pt idx="50">
                  <c:v>2002 Q3</c:v>
                </c:pt>
                <c:pt idx="51">
                  <c:v>2002 Q4</c:v>
                </c:pt>
                <c:pt idx="52">
                  <c:v>2003 Q1</c:v>
                </c:pt>
                <c:pt idx="53">
                  <c:v>2003 Q2</c:v>
                </c:pt>
                <c:pt idx="54">
                  <c:v>2003 Q3</c:v>
                </c:pt>
                <c:pt idx="55">
                  <c:v>2003 Q4</c:v>
                </c:pt>
                <c:pt idx="56">
                  <c:v>2004 Q1</c:v>
                </c:pt>
                <c:pt idx="57">
                  <c:v>2004 Q2</c:v>
                </c:pt>
                <c:pt idx="58">
                  <c:v>2004 Q3</c:v>
                </c:pt>
                <c:pt idx="59">
                  <c:v>2004 Q4</c:v>
                </c:pt>
                <c:pt idx="60">
                  <c:v>2005 Q1</c:v>
                </c:pt>
                <c:pt idx="61">
                  <c:v>2005 Q2</c:v>
                </c:pt>
                <c:pt idx="62">
                  <c:v>2005 Q3</c:v>
                </c:pt>
                <c:pt idx="63">
                  <c:v>2005 Q4</c:v>
                </c:pt>
                <c:pt idx="64">
                  <c:v>2006 Q1</c:v>
                </c:pt>
                <c:pt idx="65">
                  <c:v>2006 Q2</c:v>
                </c:pt>
                <c:pt idx="66">
                  <c:v>2006 Q3</c:v>
                </c:pt>
                <c:pt idx="67">
                  <c:v>2006 Q4</c:v>
                </c:pt>
                <c:pt idx="68">
                  <c:v>2007 Q1</c:v>
                </c:pt>
                <c:pt idx="69">
                  <c:v>2007 Q2</c:v>
                </c:pt>
                <c:pt idx="70">
                  <c:v>2007 Q3</c:v>
                </c:pt>
                <c:pt idx="71">
                  <c:v>2007 Q4</c:v>
                </c:pt>
                <c:pt idx="72">
                  <c:v>2008 Q1</c:v>
                </c:pt>
                <c:pt idx="73">
                  <c:v>2008 Q2</c:v>
                </c:pt>
                <c:pt idx="74">
                  <c:v>2008 Q3</c:v>
                </c:pt>
                <c:pt idx="75">
                  <c:v>2008 Q4</c:v>
                </c:pt>
                <c:pt idx="76">
                  <c:v>2009 Q1</c:v>
                </c:pt>
                <c:pt idx="77">
                  <c:v>2009 Q2</c:v>
                </c:pt>
                <c:pt idx="78">
                  <c:v>2009 Q3</c:v>
                </c:pt>
                <c:pt idx="79">
                  <c:v>2009 Q4</c:v>
                </c:pt>
                <c:pt idx="80">
                  <c:v>2010 Q1</c:v>
                </c:pt>
                <c:pt idx="81">
                  <c:v>2010 Q2</c:v>
                </c:pt>
              </c:strCache>
            </c:strRef>
          </c:cat>
          <c:val>
            <c:numRef>
              <c:f>beer_train!$B$138:$B$219</c:f>
              <c:numCache>
                <c:formatCode>General</c:formatCode>
                <c:ptCount val="82"/>
                <c:pt idx="0">
                  <c:v>485</c:v>
                </c:pt>
                <c:pt idx="1">
                  <c:v>441</c:v>
                </c:pt>
                <c:pt idx="2">
                  <c:v>429</c:v>
                </c:pt>
                <c:pt idx="3">
                  <c:v>599</c:v>
                </c:pt>
                <c:pt idx="4">
                  <c:v>464</c:v>
                </c:pt>
                <c:pt idx="5">
                  <c:v>424</c:v>
                </c:pt>
                <c:pt idx="6">
                  <c:v>436</c:v>
                </c:pt>
                <c:pt idx="7">
                  <c:v>574</c:v>
                </c:pt>
                <c:pt idx="8">
                  <c:v>443</c:v>
                </c:pt>
                <c:pt idx="9">
                  <c:v>410</c:v>
                </c:pt>
                <c:pt idx="10">
                  <c:v>420</c:v>
                </c:pt>
                <c:pt idx="11">
                  <c:v>532</c:v>
                </c:pt>
                <c:pt idx="12">
                  <c:v>433</c:v>
                </c:pt>
                <c:pt idx="13">
                  <c:v>421</c:v>
                </c:pt>
                <c:pt idx="14">
                  <c:v>410</c:v>
                </c:pt>
                <c:pt idx="15">
                  <c:v>512</c:v>
                </c:pt>
                <c:pt idx="16">
                  <c:v>449</c:v>
                </c:pt>
                <c:pt idx="17">
                  <c:v>381</c:v>
                </c:pt>
                <c:pt idx="18">
                  <c:v>423</c:v>
                </c:pt>
                <c:pt idx="19">
                  <c:v>531</c:v>
                </c:pt>
                <c:pt idx="20">
                  <c:v>426</c:v>
                </c:pt>
                <c:pt idx="21">
                  <c:v>408</c:v>
                </c:pt>
                <c:pt idx="22">
                  <c:v>416</c:v>
                </c:pt>
                <c:pt idx="23">
                  <c:v>520</c:v>
                </c:pt>
                <c:pt idx="24">
                  <c:v>409</c:v>
                </c:pt>
                <c:pt idx="25">
                  <c:v>398</c:v>
                </c:pt>
                <c:pt idx="26">
                  <c:v>398</c:v>
                </c:pt>
                <c:pt idx="27">
                  <c:v>507</c:v>
                </c:pt>
                <c:pt idx="28">
                  <c:v>432</c:v>
                </c:pt>
                <c:pt idx="29">
                  <c:v>398</c:v>
                </c:pt>
                <c:pt idx="30">
                  <c:v>406</c:v>
                </c:pt>
                <c:pt idx="31">
                  <c:v>526</c:v>
                </c:pt>
                <c:pt idx="32">
                  <c:v>428</c:v>
                </c:pt>
                <c:pt idx="33">
                  <c:v>397</c:v>
                </c:pt>
                <c:pt idx="34">
                  <c:v>403</c:v>
                </c:pt>
                <c:pt idx="35">
                  <c:v>517</c:v>
                </c:pt>
                <c:pt idx="36">
                  <c:v>435</c:v>
                </c:pt>
                <c:pt idx="37">
                  <c:v>383</c:v>
                </c:pt>
                <c:pt idx="38">
                  <c:v>424</c:v>
                </c:pt>
                <c:pt idx="39">
                  <c:v>521</c:v>
                </c:pt>
                <c:pt idx="40">
                  <c:v>421</c:v>
                </c:pt>
                <c:pt idx="41">
                  <c:v>402</c:v>
                </c:pt>
                <c:pt idx="42">
                  <c:v>414</c:v>
                </c:pt>
                <c:pt idx="43">
                  <c:v>500</c:v>
                </c:pt>
                <c:pt idx="44">
                  <c:v>451</c:v>
                </c:pt>
                <c:pt idx="45">
                  <c:v>380</c:v>
                </c:pt>
                <c:pt idx="46">
                  <c:v>416</c:v>
                </c:pt>
                <c:pt idx="47">
                  <c:v>492</c:v>
                </c:pt>
                <c:pt idx="48">
                  <c:v>428</c:v>
                </c:pt>
                <c:pt idx="49">
                  <c:v>408</c:v>
                </c:pt>
                <c:pt idx="50">
                  <c:v>406</c:v>
                </c:pt>
                <c:pt idx="51">
                  <c:v>506</c:v>
                </c:pt>
                <c:pt idx="52">
                  <c:v>435</c:v>
                </c:pt>
                <c:pt idx="53">
                  <c:v>380</c:v>
                </c:pt>
                <c:pt idx="54">
                  <c:v>421</c:v>
                </c:pt>
                <c:pt idx="55">
                  <c:v>490</c:v>
                </c:pt>
                <c:pt idx="56">
                  <c:v>435</c:v>
                </c:pt>
                <c:pt idx="57">
                  <c:v>390</c:v>
                </c:pt>
                <c:pt idx="58">
                  <c:v>412</c:v>
                </c:pt>
                <c:pt idx="59">
                  <c:v>454</c:v>
                </c:pt>
                <c:pt idx="60">
                  <c:v>416</c:v>
                </c:pt>
                <c:pt idx="61">
                  <c:v>403</c:v>
                </c:pt>
                <c:pt idx="62">
                  <c:v>408</c:v>
                </c:pt>
                <c:pt idx="63">
                  <c:v>482</c:v>
                </c:pt>
                <c:pt idx="64">
                  <c:v>438</c:v>
                </c:pt>
                <c:pt idx="65">
                  <c:v>386</c:v>
                </c:pt>
                <c:pt idx="66">
                  <c:v>405</c:v>
                </c:pt>
                <c:pt idx="67">
                  <c:v>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6B-E341-AFCD-64DE1F94B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8920112"/>
        <c:axId val="448906336"/>
      </c:lineChart>
      <c:catAx>
        <c:axId val="44892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44890633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44890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4489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/>
              <a:t>Australian Beer Production (Megalitres)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beer_train!$B$1</c:f>
              <c:strCache>
                <c:ptCount val="1"/>
                <c:pt idx="0">
                  <c:v>Production (Megalitres)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beer_train!$A$138:$A$219</c:f>
              <c:strCache>
                <c:ptCount val="82"/>
                <c:pt idx="0">
                  <c:v>1990 Q1</c:v>
                </c:pt>
                <c:pt idx="1">
                  <c:v>1990 Q2</c:v>
                </c:pt>
                <c:pt idx="2">
                  <c:v>1990 Q3</c:v>
                </c:pt>
                <c:pt idx="3">
                  <c:v>1990 Q4</c:v>
                </c:pt>
                <c:pt idx="4">
                  <c:v>1991 Q1</c:v>
                </c:pt>
                <c:pt idx="5">
                  <c:v>1991 Q2</c:v>
                </c:pt>
                <c:pt idx="6">
                  <c:v>1991 Q3</c:v>
                </c:pt>
                <c:pt idx="7">
                  <c:v>1991 Q4</c:v>
                </c:pt>
                <c:pt idx="8">
                  <c:v>1992 Q1</c:v>
                </c:pt>
                <c:pt idx="9">
                  <c:v>1992 Q2</c:v>
                </c:pt>
                <c:pt idx="10">
                  <c:v>1992 Q3</c:v>
                </c:pt>
                <c:pt idx="11">
                  <c:v>1992 Q4</c:v>
                </c:pt>
                <c:pt idx="12">
                  <c:v>1993 Q1</c:v>
                </c:pt>
                <c:pt idx="13">
                  <c:v>1993 Q2</c:v>
                </c:pt>
                <c:pt idx="14">
                  <c:v>1993 Q3</c:v>
                </c:pt>
                <c:pt idx="15">
                  <c:v>1993 Q4</c:v>
                </c:pt>
                <c:pt idx="16">
                  <c:v>1994 Q1</c:v>
                </c:pt>
                <c:pt idx="17">
                  <c:v>1994 Q2</c:v>
                </c:pt>
                <c:pt idx="18">
                  <c:v>1994 Q3</c:v>
                </c:pt>
                <c:pt idx="19">
                  <c:v>1994 Q4</c:v>
                </c:pt>
                <c:pt idx="20">
                  <c:v>1995 Q1</c:v>
                </c:pt>
                <c:pt idx="21">
                  <c:v>1995 Q2</c:v>
                </c:pt>
                <c:pt idx="22">
                  <c:v>1995 Q3</c:v>
                </c:pt>
                <c:pt idx="23">
                  <c:v>1995 Q4</c:v>
                </c:pt>
                <c:pt idx="24">
                  <c:v>1996 Q1</c:v>
                </c:pt>
                <c:pt idx="25">
                  <c:v>1996 Q2</c:v>
                </c:pt>
                <c:pt idx="26">
                  <c:v>1996 Q3</c:v>
                </c:pt>
                <c:pt idx="27">
                  <c:v>1996 Q4</c:v>
                </c:pt>
                <c:pt idx="28">
                  <c:v>1997 Q1</c:v>
                </c:pt>
                <c:pt idx="29">
                  <c:v>1997 Q2</c:v>
                </c:pt>
                <c:pt idx="30">
                  <c:v>1997 Q3</c:v>
                </c:pt>
                <c:pt idx="31">
                  <c:v>1997 Q4</c:v>
                </c:pt>
                <c:pt idx="32">
                  <c:v>1998 Q1</c:v>
                </c:pt>
                <c:pt idx="33">
                  <c:v>1998 Q2</c:v>
                </c:pt>
                <c:pt idx="34">
                  <c:v>1998 Q3</c:v>
                </c:pt>
                <c:pt idx="35">
                  <c:v>1998 Q4</c:v>
                </c:pt>
                <c:pt idx="36">
                  <c:v>1999 Q1</c:v>
                </c:pt>
                <c:pt idx="37">
                  <c:v>1999 Q2</c:v>
                </c:pt>
                <c:pt idx="38">
                  <c:v>1999 Q3</c:v>
                </c:pt>
                <c:pt idx="39">
                  <c:v>1999 Q4</c:v>
                </c:pt>
                <c:pt idx="40">
                  <c:v>2000 Q1</c:v>
                </c:pt>
                <c:pt idx="41">
                  <c:v>2000 Q2</c:v>
                </c:pt>
                <c:pt idx="42">
                  <c:v>2000 Q3</c:v>
                </c:pt>
                <c:pt idx="43">
                  <c:v>2000 Q4</c:v>
                </c:pt>
                <c:pt idx="44">
                  <c:v>2001 Q1</c:v>
                </c:pt>
                <c:pt idx="45">
                  <c:v>2001 Q2</c:v>
                </c:pt>
                <c:pt idx="46">
                  <c:v>2001 Q3</c:v>
                </c:pt>
                <c:pt idx="47">
                  <c:v>2001 Q4</c:v>
                </c:pt>
                <c:pt idx="48">
                  <c:v>2002 Q1</c:v>
                </c:pt>
                <c:pt idx="49">
                  <c:v>2002 Q2</c:v>
                </c:pt>
                <c:pt idx="50">
                  <c:v>2002 Q3</c:v>
                </c:pt>
                <c:pt idx="51">
                  <c:v>2002 Q4</c:v>
                </c:pt>
                <c:pt idx="52">
                  <c:v>2003 Q1</c:v>
                </c:pt>
                <c:pt idx="53">
                  <c:v>2003 Q2</c:v>
                </c:pt>
                <c:pt idx="54">
                  <c:v>2003 Q3</c:v>
                </c:pt>
                <c:pt idx="55">
                  <c:v>2003 Q4</c:v>
                </c:pt>
                <c:pt idx="56">
                  <c:v>2004 Q1</c:v>
                </c:pt>
                <c:pt idx="57">
                  <c:v>2004 Q2</c:v>
                </c:pt>
                <c:pt idx="58">
                  <c:v>2004 Q3</c:v>
                </c:pt>
                <c:pt idx="59">
                  <c:v>2004 Q4</c:v>
                </c:pt>
                <c:pt idx="60">
                  <c:v>2005 Q1</c:v>
                </c:pt>
                <c:pt idx="61">
                  <c:v>2005 Q2</c:v>
                </c:pt>
                <c:pt idx="62">
                  <c:v>2005 Q3</c:v>
                </c:pt>
                <c:pt idx="63">
                  <c:v>2005 Q4</c:v>
                </c:pt>
                <c:pt idx="64">
                  <c:v>2006 Q1</c:v>
                </c:pt>
                <c:pt idx="65">
                  <c:v>2006 Q2</c:v>
                </c:pt>
                <c:pt idx="66">
                  <c:v>2006 Q3</c:v>
                </c:pt>
                <c:pt idx="67">
                  <c:v>2006 Q4</c:v>
                </c:pt>
                <c:pt idx="68">
                  <c:v>2007 Q1</c:v>
                </c:pt>
                <c:pt idx="69">
                  <c:v>2007 Q2</c:v>
                </c:pt>
                <c:pt idx="70">
                  <c:v>2007 Q3</c:v>
                </c:pt>
                <c:pt idx="71">
                  <c:v>2007 Q4</c:v>
                </c:pt>
                <c:pt idx="72">
                  <c:v>2008 Q1</c:v>
                </c:pt>
                <c:pt idx="73">
                  <c:v>2008 Q2</c:v>
                </c:pt>
                <c:pt idx="74">
                  <c:v>2008 Q3</c:v>
                </c:pt>
                <c:pt idx="75">
                  <c:v>2008 Q4</c:v>
                </c:pt>
                <c:pt idx="76">
                  <c:v>2009 Q1</c:v>
                </c:pt>
                <c:pt idx="77">
                  <c:v>2009 Q2</c:v>
                </c:pt>
                <c:pt idx="78">
                  <c:v>2009 Q3</c:v>
                </c:pt>
                <c:pt idx="79">
                  <c:v>2009 Q4</c:v>
                </c:pt>
                <c:pt idx="80">
                  <c:v>2010 Q1</c:v>
                </c:pt>
                <c:pt idx="81">
                  <c:v>2010 Q2</c:v>
                </c:pt>
              </c:strCache>
            </c:strRef>
          </c:cat>
          <c:val>
            <c:numRef>
              <c:f>beer_train!$B$138:$B$219</c:f>
              <c:numCache>
                <c:formatCode>General</c:formatCode>
                <c:ptCount val="82"/>
                <c:pt idx="0">
                  <c:v>485</c:v>
                </c:pt>
                <c:pt idx="1">
                  <c:v>441</c:v>
                </c:pt>
                <c:pt idx="2">
                  <c:v>429</c:v>
                </c:pt>
                <c:pt idx="3">
                  <c:v>599</c:v>
                </c:pt>
                <c:pt idx="4">
                  <c:v>464</c:v>
                </c:pt>
                <c:pt idx="5">
                  <c:v>424</c:v>
                </c:pt>
                <c:pt idx="6">
                  <c:v>436</c:v>
                </c:pt>
                <c:pt idx="7">
                  <c:v>574</c:v>
                </c:pt>
                <c:pt idx="8">
                  <c:v>443</c:v>
                </c:pt>
                <c:pt idx="9">
                  <c:v>410</c:v>
                </c:pt>
                <c:pt idx="10">
                  <c:v>420</c:v>
                </c:pt>
                <c:pt idx="11">
                  <c:v>532</c:v>
                </c:pt>
                <c:pt idx="12">
                  <c:v>433</c:v>
                </c:pt>
                <c:pt idx="13">
                  <c:v>421</c:v>
                </c:pt>
                <c:pt idx="14">
                  <c:v>410</c:v>
                </c:pt>
                <c:pt idx="15">
                  <c:v>512</c:v>
                </c:pt>
                <c:pt idx="16">
                  <c:v>449</c:v>
                </c:pt>
                <c:pt idx="17">
                  <c:v>381</c:v>
                </c:pt>
                <c:pt idx="18">
                  <c:v>423</c:v>
                </c:pt>
                <c:pt idx="19">
                  <c:v>531</c:v>
                </c:pt>
                <c:pt idx="20">
                  <c:v>426</c:v>
                </c:pt>
                <c:pt idx="21">
                  <c:v>408</c:v>
                </c:pt>
                <c:pt idx="22">
                  <c:v>416</c:v>
                </c:pt>
                <c:pt idx="23">
                  <c:v>520</c:v>
                </c:pt>
                <c:pt idx="24">
                  <c:v>409</c:v>
                </c:pt>
                <c:pt idx="25">
                  <c:v>398</c:v>
                </c:pt>
                <c:pt idx="26">
                  <c:v>398</c:v>
                </c:pt>
                <c:pt idx="27">
                  <c:v>507</c:v>
                </c:pt>
                <c:pt idx="28">
                  <c:v>432</c:v>
                </c:pt>
                <c:pt idx="29">
                  <c:v>398</c:v>
                </c:pt>
                <c:pt idx="30">
                  <c:v>406</c:v>
                </c:pt>
                <c:pt idx="31">
                  <c:v>526</c:v>
                </c:pt>
                <c:pt idx="32">
                  <c:v>428</c:v>
                </c:pt>
                <c:pt idx="33">
                  <c:v>397</c:v>
                </c:pt>
                <c:pt idx="34">
                  <c:v>403</c:v>
                </c:pt>
                <c:pt idx="35">
                  <c:v>517</c:v>
                </c:pt>
                <c:pt idx="36">
                  <c:v>435</c:v>
                </c:pt>
                <c:pt idx="37">
                  <c:v>383</c:v>
                </c:pt>
                <c:pt idx="38">
                  <c:v>424</c:v>
                </c:pt>
                <c:pt idx="39">
                  <c:v>521</c:v>
                </c:pt>
                <c:pt idx="40">
                  <c:v>421</c:v>
                </c:pt>
                <c:pt idx="41">
                  <c:v>402</c:v>
                </c:pt>
                <c:pt idx="42">
                  <c:v>414</c:v>
                </c:pt>
                <c:pt idx="43">
                  <c:v>500</c:v>
                </c:pt>
                <c:pt idx="44">
                  <c:v>451</c:v>
                </c:pt>
                <c:pt idx="45">
                  <c:v>380</c:v>
                </c:pt>
                <c:pt idx="46">
                  <c:v>416</c:v>
                </c:pt>
                <c:pt idx="47">
                  <c:v>492</c:v>
                </c:pt>
                <c:pt idx="48">
                  <c:v>428</c:v>
                </c:pt>
                <c:pt idx="49">
                  <c:v>408</c:v>
                </c:pt>
                <c:pt idx="50">
                  <c:v>406</c:v>
                </c:pt>
                <c:pt idx="51">
                  <c:v>506</c:v>
                </c:pt>
                <c:pt idx="52">
                  <c:v>435</c:v>
                </c:pt>
                <c:pt idx="53">
                  <c:v>380</c:v>
                </c:pt>
                <c:pt idx="54">
                  <c:v>421</c:v>
                </c:pt>
                <c:pt idx="55">
                  <c:v>490</c:v>
                </c:pt>
                <c:pt idx="56">
                  <c:v>435</c:v>
                </c:pt>
                <c:pt idx="57">
                  <c:v>390</c:v>
                </c:pt>
                <c:pt idx="58">
                  <c:v>412</c:v>
                </c:pt>
                <c:pt idx="59">
                  <c:v>454</c:v>
                </c:pt>
                <c:pt idx="60">
                  <c:v>416</c:v>
                </c:pt>
                <c:pt idx="61">
                  <c:v>403</c:v>
                </c:pt>
                <c:pt idx="62">
                  <c:v>408</c:v>
                </c:pt>
                <c:pt idx="63">
                  <c:v>482</c:v>
                </c:pt>
                <c:pt idx="64">
                  <c:v>438</c:v>
                </c:pt>
                <c:pt idx="65">
                  <c:v>386</c:v>
                </c:pt>
                <c:pt idx="66">
                  <c:v>405</c:v>
                </c:pt>
                <c:pt idx="67">
                  <c:v>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6B-E341-AFCD-64DE1F94B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8920112"/>
        <c:axId val="448906336"/>
      </c:lineChart>
      <c:catAx>
        <c:axId val="44892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44890633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44890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4489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 dirty="0"/>
              <a:t>Australian Beer Production (</a:t>
            </a:r>
            <a:r>
              <a:rPr lang="en-US" dirty="0" err="1"/>
              <a:t>Megalitres</a:t>
            </a:r>
            <a:r>
              <a:rPr lang="en-US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beer_train!$B$1</c:f>
              <c:strCache>
                <c:ptCount val="1"/>
                <c:pt idx="0">
                  <c:v>Production (Megalitres)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beer_train!$A$138:$A$219</c:f>
              <c:strCache>
                <c:ptCount val="82"/>
                <c:pt idx="0">
                  <c:v>1990 Q1</c:v>
                </c:pt>
                <c:pt idx="1">
                  <c:v>1990 Q2</c:v>
                </c:pt>
                <c:pt idx="2">
                  <c:v>1990 Q3</c:v>
                </c:pt>
                <c:pt idx="3">
                  <c:v>1990 Q4</c:v>
                </c:pt>
                <c:pt idx="4">
                  <c:v>1991 Q1</c:v>
                </c:pt>
                <c:pt idx="5">
                  <c:v>1991 Q2</c:v>
                </c:pt>
                <c:pt idx="6">
                  <c:v>1991 Q3</c:v>
                </c:pt>
                <c:pt idx="7">
                  <c:v>1991 Q4</c:v>
                </c:pt>
                <c:pt idx="8">
                  <c:v>1992 Q1</c:v>
                </c:pt>
                <c:pt idx="9">
                  <c:v>1992 Q2</c:v>
                </c:pt>
                <c:pt idx="10">
                  <c:v>1992 Q3</c:v>
                </c:pt>
                <c:pt idx="11">
                  <c:v>1992 Q4</c:v>
                </c:pt>
                <c:pt idx="12">
                  <c:v>1993 Q1</c:v>
                </c:pt>
                <c:pt idx="13">
                  <c:v>1993 Q2</c:v>
                </c:pt>
                <c:pt idx="14">
                  <c:v>1993 Q3</c:v>
                </c:pt>
                <c:pt idx="15">
                  <c:v>1993 Q4</c:v>
                </c:pt>
                <c:pt idx="16">
                  <c:v>1994 Q1</c:v>
                </c:pt>
                <c:pt idx="17">
                  <c:v>1994 Q2</c:v>
                </c:pt>
                <c:pt idx="18">
                  <c:v>1994 Q3</c:v>
                </c:pt>
                <c:pt idx="19">
                  <c:v>1994 Q4</c:v>
                </c:pt>
                <c:pt idx="20">
                  <c:v>1995 Q1</c:v>
                </c:pt>
                <c:pt idx="21">
                  <c:v>1995 Q2</c:v>
                </c:pt>
                <c:pt idx="22">
                  <c:v>1995 Q3</c:v>
                </c:pt>
                <c:pt idx="23">
                  <c:v>1995 Q4</c:v>
                </c:pt>
                <c:pt idx="24">
                  <c:v>1996 Q1</c:v>
                </c:pt>
                <c:pt idx="25">
                  <c:v>1996 Q2</c:v>
                </c:pt>
                <c:pt idx="26">
                  <c:v>1996 Q3</c:v>
                </c:pt>
                <c:pt idx="27">
                  <c:v>1996 Q4</c:v>
                </c:pt>
                <c:pt idx="28">
                  <c:v>1997 Q1</c:v>
                </c:pt>
                <c:pt idx="29">
                  <c:v>1997 Q2</c:v>
                </c:pt>
                <c:pt idx="30">
                  <c:v>1997 Q3</c:v>
                </c:pt>
                <c:pt idx="31">
                  <c:v>1997 Q4</c:v>
                </c:pt>
                <c:pt idx="32">
                  <c:v>1998 Q1</c:v>
                </c:pt>
                <c:pt idx="33">
                  <c:v>1998 Q2</c:v>
                </c:pt>
                <c:pt idx="34">
                  <c:v>1998 Q3</c:v>
                </c:pt>
                <c:pt idx="35">
                  <c:v>1998 Q4</c:v>
                </c:pt>
                <c:pt idx="36">
                  <c:v>1999 Q1</c:v>
                </c:pt>
                <c:pt idx="37">
                  <c:v>1999 Q2</c:v>
                </c:pt>
                <c:pt idx="38">
                  <c:v>1999 Q3</c:v>
                </c:pt>
                <c:pt idx="39">
                  <c:v>1999 Q4</c:v>
                </c:pt>
                <c:pt idx="40">
                  <c:v>2000 Q1</c:v>
                </c:pt>
                <c:pt idx="41">
                  <c:v>2000 Q2</c:v>
                </c:pt>
                <c:pt idx="42">
                  <c:v>2000 Q3</c:v>
                </c:pt>
                <c:pt idx="43">
                  <c:v>2000 Q4</c:v>
                </c:pt>
                <c:pt idx="44">
                  <c:v>2001 Q1</c:v>
                </c:pt>
                <c:pt idx="45">
                  <c:v>2001 Q2</c:v>
                </c:pt>
                <c:pt idx="46">
                  <c:v>2001 Q3</c:v>
                </c:pt>
                <c:pt idx="47">
                  <c:v>2001 Q4</c:v>
                </c:pt>
                <c:pt idx="48">
                  <c:v>2002 Q1</c:v>
                </c:pt>
                <c:pt idx="49">
                  <c:v>2002 Q2</c:v>
                </c:pt>
                <c:pt idx="50">
                  <c:v>2002 Q3</c:v>
                </c:pt>
                <c:pt idx="51">
                  <c:v>2002 Q4</c:v>
                </c:pt>
                <c:pt idx="52">
                  <c:v>2003 Q1</c:v>
                </c:pt>
                <c:pt idx="53">
                  <c:v>2003 Q2</c:v>
                </c:pt>
                <c:pt idx="54">
                  <c:v>2003 Q3</c:v>
                </c:pt>
                <c:pt idx="55">
                  <c:v>2003 Q4</c:v>
                </c:pt>
                <c:pt idx="56">
                  <c:v>2004 Q1</c:v>
                </c:pt>
                <c:pt idx="57">
                  <c:v>2004 Q2</c:v>
                </c:pt>
                <c:pt idx="58">
                  <c:v>2004 Q3</c:v>
                </c:pt>
                <c:pt idx="59">
                  <c:v>2004 Q4</c:v>
                </c:pt>
                <c:pt idx="60">
                  <c:v>2005 Q1</c:v>
                </c:pt>
                <c:pt idx="61">
                  <c:v>2005 Q2</c:v>
                </c:pt>
                <c:pt idx="62">
                  <c:v>2005 Q3</c:v>
                </c:pt>
                <c:pt idx="63">
                  <c:v>2005 Q4</c:v>
                </c:pt>
                <c:pt idx="64">
                  <c:v>2006 Q1</c:v>
                </c:pt>
                <c:pt idx="65">
                  <c:v>2006 Q2</c:v>
                </c:pt>
                <c:pt idx="66">
                  <c:v>2006 Q3</c:v>
                </c:pt>
                <c:pt idx="67">
                  <c:v>2006 Q4</c:v>
                </c:pt>
                <c:pt idx="68">
                  <c:v>2007 Q1</c:v>
                </c:pt>
                <c:pt idx="69">
                  <c:v>2007 Q2</c:v>
                </c:pt>
                <c:pt idx="70">
                  <c:v>2007 Q3</c:v>
                </c:pt>
                <c:pt idx="71">
                  <c:v>2007 Q4</c:v>
                </c:pt>
                <c:pt idx="72">
                  <c:v>2008 Q1</c:v>
                </c:pt>
                <c:pt idx="73">
                  <c:v>2008 Q2</c:v>
                </c:pt>
                <c:pt idx="74">
                  <c:v>2008 Q3</c:v>
                </c:pt>
                <c:pt idx="75">
                  <c:v>2008 Q4</c:v>
                </c:pt>
                <c:pt idx="76">
                  <c:v>2009 Q1</c:v>
                </c:pt>
                <c:pt idx="77">
                  <c:v>2009 Q2</c:v>
                </c:pt>
                <c:pt idx="78">
                  <c:v>2009 Q3</c:v>
                </c:pt>
                <c:pt idx="79">
                  <c:v>2009 Q4</c:v>
                </c:pt>
                <c:pt idx="80">
                  <c:v>2010 Q1</c:v>
                </c:pt>
                <c:pt idx="81">
                  <c:v>2010 Q2</c:v>
                </c:pt>
              </c:strCache>
            </c:strRef>
          </c:cat>
          <c:val>
            <c:numRef>
              <c:f>beer_train!$B$138:$B$219</c:f>
              <c:numCache>
                <c:formatCode>General</c:formatCode>
                <c:ptCount val="82"/>
                <c:pt idx="0">
                  <c:v>485</c:v>
                </c:pt>
                <c:pt idx="1">
                  <c:v>441</c:v>
                </c:pt>
                <c:pt idx="2">
                  <c:v>429</c:v>
                </c:pt>
                <c:pt idx="3">
                  <c:v>599</c:v>
                </c:pt>
                <c:pt idx="4">
                  <c:v>464</c:v>
                </c:pt>
                <c:pt idx="5">
                  <c:v>424</c:v>
                </c:pt>
                <c:pt idx="6">
                  <c:v>436</c:v>
                </c:pt>
                <c:pt idx="7">
                  <c:v>574</c:v>
                </c:pt>
                <c:pt idx="8">
                  <c:v>443</c:v>
                </c:pt>
                <c:pt idx="9">
                  <c:v>410</c:v>
                </c:pt>
                <c:pt idx="10">
                  <c:v>420</c:v>
                </c:pt>
                <c:pt idx="11">
                  <c:v>532</c:v>
                </c:pt>
                <c:pt idx="12">
                  <c:v>433</c:v>
                </c:pt>
                <c:pt idx="13">
                  <c:v>421</c:v>
                </c:pt>
                <c:pt idx="14">
                  <c:v>410</c:v>
                </c:pt>
                <c:pt idx="15">
                  <c:v>512</c:v>
                </c:pt>
                <c:pt idx="16">
                  <c:v>449</c:v>
                </c:pt>
                <c:pt idx="17">
                  <c:v>381</c:v>
                </c:pt>
                <c:pt idx="18">
                  <c:v>423</c:v>
                </c:pt>
                <c:pt idx="19">
                  <c:v>531</c:v>
                </c:pt>
                <c:pt idx="20">
                  <c:v>426</c:v>
                </c:pt>
                <c:pt idx="21">
                  <c:v>408</c:v>
                </c:pt>
                <c:pt idx="22">
                  <c:v>416</c:v>
                </c:pt>
                <c:pt idx="23">
                  <c:v>520</c:v>
                </c:pt>
                <c:pt idx="24">
                  <c:v>409</c:v>
                </c:pt>
                <c:pt idx="25">
                  <c:v>398</c:v>
                </c:pt>
                <c:pt idx="26">
                  <c:v>398</c:v>
                </c:pt>
                <c:pt idx="27">
                  <c:v>507</c:v>
                </c:pt>
                <c:pt idx="28">
                  <c:v>432</c:v>
                </c:pt>
                <c:pt idx="29">
                  <c:v>398</c:v>
                </c:pt>
                <c:pt idx="30">
                  <c:v>406</c:v>
                </c:pt>
                <c:pt idx="31">
                  <c:v>526</c:v>
                </c:pt>
                <c:pt idx="32">
                  <c:v>428</c:v>
                </c:pt>
                <c:pt idx="33">
                  <c:v>397</c:v>
                </c:pt>
                <c:pt idx="34">
                  <c:v>403</c:v>
                </c:pt>
                <c:pt idx="35">
                  <c:v>517</c:v>
                </c:pt>
                <c:pt idx="36">
                  <c:v>435</c:v>
                </c:pt>
                <c:pt idx="37">
                  <c:v>383</c:v>
                </c:pt>
                <c:pt idx="38">
                  <c:v>424</c:v>
                </c:pt>
                <c:pt idx="39">
                  <c:v>521</c:v>
                </c:pt>
                <c:pt idx="40">
                  <c:v>421</c:v>
                </c:pt>
                <c:pt idx="41">
                  <c:v>402</c:v>
                </c:pt>
                <c:pt idx="42">
                  <c:v>414</c:v>
                </c:pt>
                <c:pt idx="43">
                  <c:v>500</c:v>
                </c:pt>
                <c:pt idx="44">
                  <c:v>451</c:v>
                </c:pt>
                <c:pt idx="45">
                  <c:v>380</c:v>
                </c:pt>
                <c:pt idx="46">
                  <c:v>416</c:v>
                </c:pt>
                <c:pt idx="47">
                  <c:v>492</c:v>
                </c:pt>
                <c:pt idx="48">
                  <c:v>428</c:v>
                </c:pt>
                <c:pt idx="49">
                  <c:v>408</c:v>
                </c:pt>
                <c:pt idx="50">
                  <c:v>406</c:v>
                </c:pt>
                <c:pt idx="51">
                  <c:v>506</c:v>
                </c:pt>
                <c:pt idx="52">
                  <c:v>435</c:v>
                </c:pt>
                <c:pt idx="53">
                  <c:v>380</c:v>
                </c:pt>
                <c:pt idx="54">
                  <c:v>421</c:v>
                </c:pt>
                <c:pt idx="55">
                  <c:v>490</c:v>
                </c:pt>
                <c:pt idx="56">
                  <c:v>435</c:v>
                </c:pt>
                <c:pt idx="57">
                  <c:v>390</c:v>
                </c:pt>
                <c:pt idx="58">
                  <c:v>412</c:v>
                </c:pt>
                <c:pt idx="59">
                  <c:v>454</c:v>
                </c:pt>
                <c:pt idx="60">
                  <c:v>416</c:v>
                </c:pt>
                <c:pt idx="61">
                  <c:v>403</c:v>
                </c:pt>
                <c:pt idx="62">
                  <c:v>408</c:v>
                </c:pt>
                <c:pt idx="63">
                  <c:v>482</c:v>
                </c:pt>
                <c:pt idx="64">
                  <c:v>438</c:v>
                </c:pt>
                <c:pt idx="65">
                  <c:v>386</c:v>
                </c:pt>
                <c:pt idx="66">
                  <c:v>405</c:v>
                </c:pt>
                <c:pt idx="67">
                  <c:v>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6B-E341-AFCD-64DE1F94B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8920112"/>
        <c:axId val="448906336"/>
      </c:lineChart>
      <c:catAx>
        <c:axId val="44892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44890633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44890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4489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 sz="2200" b="0" i="0" baseline="0" dirty="0">
                <a:effectLst/>
              </a:rPr>
              <a:t>Australian Beer Production (</a:t>
            </a:r>
            <a:r>
              <a:rPr lang="en-US" sz="2200" b="0" i="0" baseline="0" dirty="0" err="1">
                <a:effectLst/>
              </a:rPr>
              <a:t>Megalitres</a:t>
            </a:r>
            <a:r>
              <a:rPr lang="en-US" sz="2200" b="0" i="0" baseline="0" dirty="0">
                <a:effectLst/>
              </a:rPr>
              <a:t>)</a:t>
            </a:r>
            <a:endParaRPr lang="en-US" sz="22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768366571001058E-2"/>
          <c:y val="0.12053325858220727"/>
          <c:w val="0.86211543650501632"/>
          <c:h val="0.77873862166273555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beer_forecasts!$A$2:$A$81</c:f>
              <c:strCache>
                <c:ptCount val="80"/>
                <c:pt idx="0">
                  <c:v>1990 Q1</c:v>
                </c:pt>
                <c:pt idx="1">
                  <c:v>1990 Q2</c:v>
                </c:pt>
                <c:pt idx="2">
                  <c:v>1990 Q3</c:v>
                </c:pt>
                <c:pt idx="3">
                  <c:v>1990 Q4</c:v>
                </c:pt>
                <c:pt idx="4">
                  <c:v>1991 Q1</c:v>
                </c:pt>
                <c:pt idx="5">
                  <c:v>1991 Q2</c:v>
                </c:pt>
                <c:pt idx="6">
                  <c:v>1991 Q3</c:v>
                </c:pt>
                <c:pt idx="7">
                  <c:v>1991 Q4</c:v>
                </c:pt>
                <c:pt idx="8">
                  <c:v>1992 Q1</c:v>
                </c:pt>
                <c:pt idx="9">
                  <c:v>1992 Q2</c:v>
                </c:pt>
                <c:pt idx="10">
                  <c:v>1992 Q3</c:v>
                </c:pt>
                <c:pt idx="11">
                  <c:v>1992 Q4</c:v>
                </c:pt>
                <c:pt idx="12">
                  <c:v>1993 Q1</c:v>
                </c:pt>
                <c:pt idx="13">
                  <c:v>1993 Q2</c:v>
                </c:pt>
                <c:pt idx="14">
                  <c:v>1993 Q3</c:v>
                </c:pt>
                <c:pt idx="15">
                  <c:v>1993 Q4</c:v>
                </c:pt>
                <c:pt idx="16">
                  <c:v>1994 Q1</c:v>
                </c:pt>
                <c:pt idx="17">
                  <c:v>1994 Q2</c:v>
                </c:pt>
                <c:pt idx="18">
                  <c:v>1994 Q3</c:v>
                </c:pt>
                <c:pt idx="19">
                  <c:v>1994 Q4</c:v>
                </c:pt>
                <c:pt idx="20">
                  <c:v>1995 Q1</c:v>
                </c:pt>
                <c:pt idx="21">
                  <c:v>1995 Q2</c:v>
                </c:pt>
                <c:pt idx="22">
                  <c:v>1995 Q3</c:v>
                </c:pt>
                <c:pt idx="23">
                  <c:v>1995 Q4</c:v>
                </c:pt>
                <c:pt idx="24">
                  <c:v>1996 Q1</c:v>
                </c:pt>
                <c:pt idx="25">
                  <c:v>1996 Q2</c:v>
                </c:pt>
                <c:pt idx="26">
                  <c:v>1996 Q3</c:v>
                </c:pt>
                <c:pt idx="27">
                  <c:v>1996 Q4</c:v>
                </c:pt>
                <c:pt idx="28">
                  <c:v>1997 Q1</c:v>
                </c:pt>
                <c:pt idx="29">
                  <c:v>1997 Q2</c:v>
                </c:pt>
                <c:pt idx="30">
                  <c:v>1997 Q3</c:v>
                </c:pt>
                <c:pt idx="31">
                  <c:v>1997 Q4</c:v>
                </c:pt>
                <c:pt idx="32">
                  <c:v>1998 Q1</c:v>
                </c:pt>
                <c:pt idx="33">
                  <c:v>1998 Q2</c:v>
                </c:pt>
                <c:pt idx="34">
                  <c:v>1998 Q3</c:v>
                </c:pt>
                <c:pt idx="35">
                  <c:v>1998 Q4</c:v>
                </c:pt>
                <c:pt idx="36">
                  <c:v>1999 Q1</c:v>
                </c:pt>
                <c:pt idx="37">
                  <c:v>1999 Q2</c:v>
                </c:pt>
                <c:pt idx="38">
                  <c:v>1999 Q3</c:v>
                </c:pt>
                <c:pt idx="39">
                  <c:v>1999 Q4</c:v>
                </c:pt>
                <c:pt idx="40">
                  <c:v>2000 Q1</c:v>
                </c:pt>
                <c:pt idx="41">
                  <c:v>2000 Q2</c:v>
                </c:pt>
                <c:pt idx="42">
                  <c:v>2000 Q3</c:v>
                </c:pt>
                <c:pt idx="43">
                  <c:v>2000 Q4</c:v>
                </c:pt>
                <c:pt idx="44">
                  <c:v>2001 Q1</c:v>
                </c:pt>
                <c:pt idx="45">
                  <c:v>2001 Q2</c:v>
                </c:pt>
                <c:pt idx="46">
                  <c:v>2001 Q3</c:v>
                </c:pt>
                <c:pt idx="47">
                  <c:v>2001 Q4</c:v>
                </c:pt>
                <c:pt idx="48">
                  <c:v>2002 Q1</c:v>
                </c:pt>
                <c:pt idx="49">
                  <c:v>2002 Q2</c:v>
                </c:pt>
                <c:pt idx="50">
                  <c:v>2002 Q3</c:v>
                </c:pt>
                <c:pt idx="51">
                  <c:v>2002 Q4</c:v>
                </c:pt>
                <c:pt idx="52">
                  <c:v>2003 Q1</c:v>
                </c:pt>
                <c:pt idx="53">
                  <c:v>2003 Q2</c:v>
                </c:pt>
                <c:pt idx="54">
                  <c:v>2003 Q3</c:v>
                </c:pt>
                <c:pt idx="55">
                  <c:v>2003 Q4</c:v>
                </c:pt>
                <c:pt idx="56">
                  <c:v>2004 Q1</c:v>
                </c:pt>
                <c:pt idx="57">
                  <c:v>2004 Q2</c:v>
                </c:pt>
                <c:pt idx="58">
                  <c:v>2004 Q3</c:v>
                </c:pt>
                <c:pt idx="59">
                  <c:v>2004 Q4</c:v>
                </c:pt>
                <c:pt idx="60">
                  <c:v>2005 Q1</c:v>
                </c:pt>
                <c:pt idx="61">
                  <c:v>2005 Q2</c:v>
                </c:pt>
                <c:pt idx="62">
                  <c:v>2005 Q3</c:v>
                </c:pt>
                <c:pt idx="63">
                  <c:v>2005 Q4</c:v>
                </c:pt>
                <c:pt idx="64">
                  <c:v>2006 Q1</c:v>
                </c:pt>
                <c:pt idx="65">
                  <c:v>2006 Q2</c:v>
                </c:pt>
                <c:pt idx="66">
                  <c:v>2006 Q3</c:v>
                </c:pt>
                <c:pt idx="67">
                  <c:v>2006 Q4</c:v>
                </c:pt>
                <c:pt idx="68">
                  <c:v>2007 Q1</c:v>
                </c:pt>
                <c:pt idx="69">
                  <c:v>2007 Q2</c:v>
                </c:pt>
                <c:pt idx="70">
                  <c:v>2007 Q3</c:v>
                </c:pt>
                <c:pt idx="71">
                  <c:v>2007 Q4</c:v>
                </c:pt>
                <c:pt idx="72">
                  <c:v>2008 Q1</c:v>
                </c:pt>
                <c:pt idx="73">
                  <c:v>2008 Q2</c:v>
                </c:pt>
                <c:pt idx="74">
                  <c:v>2008 Q3</c:v>
                </c:pt>
                <c:pt idx="75">
                  <c:v>2008 Q4</c:v>
                </c:pt>
                <c:pt idx="76">
                  <c:v>2009 Q1</c:v>
                </c:pt>
                <c:pt idx="77">
                  <c:v>2009 Q2</c:v>
                </c:pt>
                <c:pt idx="78">
                  <c:v>2009 Q3</c:v>
                </c:pt>
                <c:pt idx="79">
                  <c:v>2009 Q4</c:v>
                </c:pt>
              </c:strCache>
            </c:strRef>
          </c:cat>
          <c:val>
            <c:numRef>
              <c:f>beer_forecasts!$B$2:$B$81</c:f>
              <c:numCache>
                <c:formatCode>General</c:formatCode>
                <c:ptCount val="80"/>
                <c:pt idx="0">
                  <c:v>485</c:v>
                </c:pt>
                <c:pt idx="1">
                  <c:v>441</c:v>
                </c:pt>
                <c:pt idx="2">
                  <c:v>429</c:v>
                </c:pt>
                <c:pt idx="3">
                  <c:v>599</c:v>
                </c:pt>
                <c:pt idx="4">
                  <c:v>464</c:v>
                </c:pt>
                <c:pt idx="5">
                  <c:v>424</c:v>
                </c:pt>
                <c:pt idx="6">
                  <c:v>436</c:v>
                </c:pt>
                <c:pt idx="7">
                  <c:v>574</c:v>
                </c:pt>
                <c:pt idx="8">
                  <c:v>443</c:v>
                </c:pt>
                <c:pt idx="9">
                  <c:v>410</c:v>
                </c:pt>
                <c:pt idx="10">
                  <c:v>420</c:v>
                </c:pt>
                <c:pt idx="11">
                  <c:v>532</c:v>
                </c:pt>
                <c:pt idx="12">
                  <c:v>433</c:v>
                </c:pt>
                <c:pt idx="13">
                  <c:v>421</c:v>
                </c:pt>
                <c:pt idx="14">
                  <c:v>410</c:v>
                </c:pt>
                <c:pt idx="15">
                  <c:v>512</c:v>
                </c:pt>
                <c:pt idx="16">
                  <c:v>449</c:v>
                </c:pt>
                <c:pt idx="17">
                  <c:v>381</c:v>
                </c:pt>
                <c:pt idx="18">
                  <c:v>423</c:v>
                </c:pt>
                <c:pt idx="19">
                  <c:v>531</c:v>
                </c:pt>
                <c:pt idx="20">
                  <c:v>426</c:v>
                </c:pt>
                <c:pt idx="21">
                  <c:v>408</c:v>
                </c:pt>
                <c:pt idx="22">
                  <c:v>416</c:v>
                </c:pt>
                <c:pt idx="23">
                  <c:v>520</c:v>
                </c:pt>
                <c:pt idx="24">
                  <c:v>409</c:v>
                </c:pt>
                <c:pt idx="25">
                  <c:v>398</c:v>
                </c:pt>
                <c:pt idx="26">
                  <c:v>398</c:v>
                </c:pt>
                <c:pt idx="27">
                  <c:v>507</c:v>
                </c:pt>
                <c:pt idx="28">
                  <c:v>432</c:v>
                </c:pt>
                <c:pt idx="29">
                  <c:v>398</c:v>
                </c:pt>
                <c:pt idx="30">
                  <c:v>406</c:v>
                </c:pt>
                <c:pt idx="31">
                  <c:v>526</c:v>
                </c:pt>
                <c:pt idx="32">
                  <c:v>428</c:v>
                </c:pt>
                <c:pt idx="33">
                  <c:v>397</c:v>
                </c:pt>
                <c:pt idx="34">
                  <c:v>403</c:v>
                </c:pt>
                <c:pt idx="35">
                  <c:v>517</c:v>
                </c:pt>
                <c:pt idx="36">
                  <c:v>435</c:v>
                </c:pt>
                <c:pt idx="37">
                  <c:v>383</c:v>
                </c:pt>
                <c:pt idx="38">
                  <c:v>424</c:v>
                </c:pt>
                <c:pt idx="39">
                  <c:v>521</c:v>
                </c:pt>
                <c:pt idx="40">
                  <c:v>421</c:v>
                </c:pt>
                <c:pt idx="41">
                  <c:v>402</c:v>
                </c:pt>
                <c:pt idx="42">
                  <c:v>414</c:v>
                </c:pt>
                <c:pt idx="43">
                  <c:v>500</c:v>
                </c:pt>
                <c:pt idx="44">
                  <c:v>451</c:v>
                </c:pt>
                <c:pt idx="45">
                  <c:v>380</c:v>
                </c:pt>
                <c:pt idx="46">
                  <c:v>416</c:v>
                </c:pt>
                <c:pt idx="47">
                  <c:v>492</c:v>
                </c:pt>
                <c:pt idx="48">
                  <c:v>428</c:v>
                </c:pt>
                <c:pt idx="49">
                  <c:v>408</c:v>
                </c:pt>
                <c:pt idx="50">
                  <c:v>406</c:v>
                </c:pt>
                <c:pt idx="51">
                  <c:v>506</c:v>
                </c:pt>
                <c:pt idx="52">
                  <c:v>435</c:v>
                </c:pt>
                <c:pt idx="53">
                  <c:v>380</c:v>
                </c:pt>
                <c:pt idx="54">
                  <c:v>421</c:v>
                </c:pt>
                <c:pt idx="55">
                  <c:v>490</c:v>
                </c:pt>
                <c:pt idx="56">
                  <c:v>435</c:v>
                </c:pt>
                <c:pt idx="57">
                  <c:v>390</c:v>
                </c:pt>
                <c:pt idx="58">
                  <c:v>412</c:v>
                </c:pt>
                <c:pt idx="59">
                  <c:v>454</c:v>
                </c:pt>
                <c:pt idx="60">
                  <c:v>416</c:v>
                </c:pt>
                <c:pt idx="61">
                  <c:v>403</c:v>
                </c:pt>
                <c:pt idx="62">
                  <c:v>408</c:v>
                </c:pt>
                <c:pt idx="63">
                  <c:v>482</c:v>
                </c:pt>
                <c:pt idx="64">
                  <c:v>438</c:v>
                </c:pt>
                <c:pt idx="65">
                  <c:v>386</c:v>
                </c:pt>
                <c:pt idx="66">
                  <c:v>405</c:v>
                </c:pt>
                <c:pt idx="67">
                  <c:v>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AA-1E49-8399-DBC2EB1D967F}"/>
            </c:ext>
          </c:extLst>
        </c:ser>
        <c:ser>
          <c:idx val="4"/>
          <c:order val="1"/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beer_forecasts!$A$2:$A$81</c:f>
              <c:strCache>
                <c:ptCount val="80"/>
                <c:pt idx="0">
                  <c:v>1990 Q1</c:v>
                </c:pt>
                <c:pt idx="1">
                  <c:v>1990 Q2</c:v>
                </c:pt>
                <c:pt idx="2">
                  <c:v>1990 Q3</c:v>
                </c:pt>
                <c:pt idx="3">
                  <c:v>1990 Q4</c:v>
                </c:pt>
                <c:pt idx="4">
                  <c:v>1991 Q1</c:v>
                </c:pt>
                <c:pt idx="5">
                  <c:v>1991 Q2</c:v>
                </c:pt>
                <c:pt idx="6">
                  <c:v>1991 Q3</c:v>
                </c:pt>
                <c:pt idx="7">
                  <c:v>1991 Q4</c:v>
                </c:pt>
                <c:pt idx="8">
                  <c:v>1992 Q1</c:v>
                </c:pt>
                <c:pt idx="9">
                  <c:v>1992 Q2</c:v>
                </c:pt>
                <c:pt idx="10">
                  <c:v>1992 Q3</c:v>
                </c:pt>
                <c:pt idx="11">
                  <c:v>1992 Q4</c:v>
                </c:pt>
                <c:pt idx="12">
                  <c:v>1993 Q1</c:v>
                </c:pt>
                <c:pt idx="13">
                  <c:v>1993 Q2</c:v>
                </c:pt>
                <c:pt idx="14">
                  <c:v>1993 Q3</c:v>
                </c:pt>
                <c:pt idx="15">
                  <c:v>1993 Q4</c:v>
                </c:pt>
                <c:pt idx="16">
                  <c:v>1994 Q1</c:v>
                </c:pt>
                <c:pt idx="17">
                  <c:v>1994 Q2</c:v>
                </c:pt>
                <c:pt idx="18">
                  <c:v>1994 Q3</c:v>
                </c:pt>
                <c:pt idx="19">
                  <c:v>1994 Q4</c:v>
                </c:pt>
                <c:pt idx="20">
                  <c:v>1995 Q1</c:v>
                </c:pt>
                <c:pt idx="21">
                  <c:v>1995 Q2</c:v>
                </c:pt>
                <c:pt idx="22">
                  <c:v>1995 Q3</c:v>
                </c:pt>
                <c:pt idx="23">
                  <c:v>1995 Q4</c:v>
                </c:pt>
                <c:pt idx="24">
                  <c:v>1996 Q1</c:v>
                </c:pt>
                <c:pt idx="25">
                  <c:v>1996 Q2</c:v>
                </c:pt>
                <c:pt idx="26">
                  <c:v>1996 Q3</c:v>
                </c:pt>
                <c:pt idx="27">
                  <c:v>1996 Q4</c:v>
                </c:pt>
                <c:pt idx="28">
                  <c:v>1997 Q1</c:v>
                </c:pt>
                <c:pt idx="29">
                  <c:v>1997 Q2</c:v>
                </c:pt>
                <c:pt idx="30">
                  <c:v>1997 Q3</c:v>
                </c:pt>
                <c:pt idx="31">
                  <c:v>1997 Q4</c:v>
                </c:pt>
                <c:pt idx="32">
                  <c:v>1998 Q1</c:v>
                </c:pt>
                <c:pt idx="33">
                  <c:v>1998 Q2</c:v>
                </c:pt>
                <c:pt idx="34">
                  <c:v>1998 Q3</c:v>
                </c:pt>
                <c:pt idx="35">
                  <c:v>1998 Q4</c:v>
                </c:pt>
                <c:pt idx="36">
                  <c:v>1999 Q1</c:v>
                </c:pt>
                <c:pt idx="37">
                  <c:v>1999 Q2</c:v>
                </c:pt>
                <c:pt idx="38">
                  <c:v>1999 Q3</c:v>
                </c:pt>
                <c:pt idx="39">
                  <c:v>1999 Q4</c:v>
                </c:pt>
                <c:pt idx="40">
                  <c:v>2000 Q1</c:v>
                </c:pt>
                <c:pt idx="41">
                  <c:v>2000 Q2</c:v>
                </c:pt>
                <c:pt idx="42">
                  <c:v>2000 Q3</c:v>
                </c:pt>
                <c:pt idx="43">
                  <c:v>2000 Q4</c:v>
                </c:pt>
                <c:pt idx="44">
                  <c:v>2001 Q1</c:v>
                </c:pt>
                <c:pt idx="45">
                  <c:v>2001 Q2</c:v>
                </c:pt>
                <c:pt idx="46">
                  <c:v>2001 Q3</c:v>
                </c:pt>
                <c:pt idx="47">
                  <c:v>2001 Q4</c:v>
                </c:pt>
                <c:pt idx="48">
                  <c:v>2002 Q1</c:v>
                </c:pt>
                <c:pt idx="49">
                  <c:v>2002 Q2</c:v>
                </c:pt>
                <c:pt idx="50">
                  <c:v>2002 Q3</c:v>
                </c:pt>
                <c:pt idx="51">
                  <c:v>2002 Q4</c:v>
                </c:pt>
                <c:pt idx="52">
                  <c:v>2003 Q1</c:v>
                </c:pt>
                <c:pt idx="53">
                  <c:v>2003 Q2</c:v>
                </c:pt>
                <c:pt idx="54">
                  <c:v>2003 Q3</c:v>
                </c:pt>
                <c:pt idx="55">
                  <c:v>2003 Q4</c:v>
                </c:pt>
                <c:pt idx="56">
                  <c:v>2004 Q1</c:v>
                </c:pt>
                <c:pt idx="57">
                  <c:v>2004 Q2</c:v>
                </c:pt>
                <c:pt idx="58">
                  <c:v>2004 Q3</c:v>
                </c:pt>
                <c:pt idx="59">
                  <c:v>2004 Q4</c:v>
                </c:pt>
                <c:pt idx="60">
                  <c:v>2005 Q1</c:v>
                </c:pt>
                <c:pt idx="61">
                  <c:v>2005 Q2</c:v>
                </c:pt>
                <c:pt idx="62">
                  <c:v>2005 Q3</c:v>
                </c:pt>
                <c:pt idx="63">
                  <c:v>2005 Q4</c:v>
                </c:pt>
                <c:pt idx="64">
                  <c:v>2006 Q1</c:v>
                </c:pt>
                <c:pt idx="65">
                  <c:v>2006 Q2</c:v>
                </c:pt>
                <c:pt idx="66">
                  <c:v>2006 Q3</c:v>
                </c:pt>
                <c:pt idx="67">
                  <c:v>2006 Q4</c:v>
                </c:pt>
                <c:pt idx="68">
                  <c:v>2007 Q1</c:v>
                </c:pt>
                <c:pt idx="69">
                  <c:v>2007 Q2</c:v>
                </c:pt>
                <c:pt idx="70">
                  <c:v>2007 Q3</c:v>
                </c:pt>
                <c:pt idx="71">
                  <c:v>2007 Q4</c:v>
                </c:pt>
                <c:pt idx="72">
                  <c:v>2008 Q1</c:v>
                </c:pt>
                <c:pt idx="73">
                  <c:v>2008 Q2</c:v>
                </c:pt>
                <c:pt idx="74">
                  <c:v>2008 Q3</c:v>
                </c:pt>
                <c:pt idx="75">
                  <c:v>2008 Q4</c:v>
                </c:pt>
                <c:pt idx="76">
                  <c:v>2009 Q1</c:v>
                </c:pt>
                <c:pt idx="77">
                  <c:v>2009 Q2</c:v>
                </c:pt>
                <c:pt idx="78">
                  <c:v>2009 Q3</c:v>
                </c:pt>
                <c:pt idx="79">
                  <c:v>2009 Q4</c:v>
                </c:pt>
              </c:strCache>
            </c:strRef>
          </c:cat>
          <c:val>
            <c:numRef>
              <c:f>beer_forecasts!$F$2:$F$81</c:f>
              <c:numCache>
                <c:formatCode>General</c:formatCode>
                <c:ptCount val="80"/>
                <c:pt idx="68" formatCode="0.00">
                  <c:v>436.94117647058823</c:v>
                </c:pt>
                <c:pt idx="69" formatCode="0.00">
                  <c:v>400.58823529411762</c:v>
                </c:pt>
                <c:pt idx="70" formatCode="0.00">
                  <c:v>414.52941176470586</c:v>
                </c:pt>
                <c:pt idx="71" formatCode="0.00">
                  <c:v>514.94117647058829</c:v>
                </c:pt>
                <c:pt idx="72" formatCode="0.00">
                  <c:v>436.94117647058823</c:v>
                </c:pt>
                <c:pt idx="73" formatCode="0.00">
                  <c:v>400.58823529411762</c:v>
                </c:pt>
                <c:pt idx="74" formatCode="0.00">
                  <c:v>414.52941176470586</c:v>
                </c:pt>
                <c:pt idx="75" formatCode="0.00">
                  <c:v>514.94117647058829</c:v>
                </c:pt>
                <c:pt idx="76" formatCode="0.00">
                  <c:v>436.94117647058823</c:v>
                </c:pt>
                <c:pt idx="77" formatCode="0.00">
                  <c:v>400.58823529411762</c:v>
                </c:pt>
                <c:pt idx="78" formatCode="0.00">
                  <c:v>414.52941176470586</c:v>
                </c:pt>
                <c:pt idx="79" formatCode="0.00">
                  <c:v>514.94117647058829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AA-1E49-8399-DBC2EB1D9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8920112"/>
        <c:axId val="448906336"/>
      </c:lineChart>
      <c:catAx>
        <c:axId val="44892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44890633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44890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4489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AFFE9-41F3-8F43-AA97-D7C8539B6678}" type="doc">
      <dgm:prSet loTypeId="urn:microsoft.com/office/officeart/2005/8/layout/StepDownProcess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B9B40E4-0AD0-E644-A141-FE2C8288EB91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91B99D2E-84C4-6942-A5C3-3BE27001B375}" type="parTrans" cxnId="{C5E34023-E538-2142-A53C-C2AE226C7A52}">
      <dgm:prSet/>
      <dgm:spPr/>
      <dgm:t>
        <a:bodyPr/>
        <a:lstStyle/>
        <a:p>
          <a:endParaRPr lang="en-US"/>
        </a:p>
      </dgm:t>
    </dgm:pt>
    <dgm:pt modelId="{8BEDF14A-77DC-5446-A229-9F857EA76BCB}" type="sibTrans" cxnId="{C5E34023-E538-2142-A53C-C2AE226C7A52}">
      <dgm:prSet/>
      <dgm:spPr/>
      <dgm:t>
        <a:bodyPr/>
        <a:lstStyle/>
        <a:p>
          <a:endParaRPr lang="en-US"/>
        </a:p>
      </dgm:t>
    </dgm:pt>
    <dgm:pt modelId="{63EB1B33-E077-2C47-B271-27027BB85131}">
      <dgm:prSet phldrT="[Text]"/>
      <dgm:spPr/>
      <dgm:t>
        <a:bodyPr/>
        <a:lstStyle/>
        <a:p>
          <a:r>
            <a:rPr lang="en-US" dirty="0"/>
            <a:t>Analytics </a:t>
          </a:r>
          <a:br>
            <a:rPr lang="en-US" dirty="0"/>
          </a:br>
          <a:r>
            <a:rPr lang="en-US" dirty="0"/>
            <a:t>(Modeling)</a:t>
          </a:r>
        </a:p>
      </dgm:t>
    </dgm:pt>
    <dgm:pt modelId="{945D5310-7B70-8449-B859-A6F15F33F235}" type="parTrans" cxnId="{83AE557C-992A-9748-A0D6-6A039B2A952B}">
      <dgm:prSet/>
      <dgm:spPr/>
      <dgm:t>
        <a:bodyPr/>
        <a:lstStyle/>
        <a:p>
          <a:endParaRPr lang="en-US"/>
        </a:p>
      </dgm:t>
    </dgm:pt>
    <dgm:pt modelId="{494C3432-9595-1B44-A1D9-19D7D721BE48}" type="sibTrans" cxnId="{83AE557C-992A-9748-A0D6-6A039B2A952B}">
      <dgm:prSet/>
      <dgm:spPr/>
      <dgm:t>
        <a:bodyPr/>
        <a:lstStyle/>
        <a:p>
          <a:endParaRPr lang="en-US"/>
        </a:p>
      </dgm:t>
    </dgm:pt>
    <dgm:pt modelId="{73C22778-658C-5E4D-9C2C-8B7288F3BE02}">
      <dgm:prSet phldrT="[Text]"/>
      <dgm:spPr/>
      <dgm:t>
        <a:bodyPr/>
        <a:lstStyle/>
        <a:p>
          <a:r>
            <a:rPr lang="en-US" dirty="0"/>
            <a:t>Story/</a:t>
          </a:r>
        </a:p>
        <a:p>
          <a:r>
            <a:rPr lang="en-US" dirty="0"/>
            <a:t>Visualization</a:t>
          </a:r>
        </a:p>
      </dgm:t>
    </dgm:pt>
    <dgm:pt modelId="{EE296BC5-9030-3B4D-823E-F91D1516D86B}" type="parTrans" cxnId="{B4FBD25C-22C5-C240-B370-92B7197D37CE}">
      <dgm:prSet/>
      <dgm:spPr/>
      <dgm:t>
        <a:bodyPr/>
        <a:lstStyle/>
        <a:p>
          <a:endParaRPr lang="en-US"/>
        </a:p>
      </dgm:t>
    </dgm:pt>
    <dgm:pt modelId="{8B7B2ADD-0FE1-0744-A38D-F465C1B8DF6C}" type="sibTrans" cxnId="{B4FBD25C-22C5-C240-B370-92B7197D37CE}">
      <dgm:prSet/>
      <dgm:spPr/>
      <dgm:t>
        <a:bodyPr/>
        <a:lstStyle/>
        <a:p>
          <a:endParaRPr lang="en-US"/>
        </a:p>
      </dgm:t>
    </dgm:pt>
    <dgm:pt modelId="{C76A4A3D-6356-F64F-9FB3-E80B9173B73A}" type="pres">
      <dgm:prSet presAssocID="{D89AFFE9-41F3-8F43-AA97-D7C8539B6678}" presName="rootnode" presStyleCnt="0">
        <dgm:presLayoutVars>
          <dgm:chMax/>
          <dgm:chPref/>
          <dgm:dir/>
          <dgm:animLvl val="lvl"/>
        </dgm:presLayoutVars>
      </dgm:prSet>
      <dgm:spPr/>
    </dgm:pt>
    <dgm:pt modelId="{E6D43362-A0A1-404E-ADFD-57B5436B7FAF}" type="pres">
      <dgm:prSet presAssocID="{DB9B40E4-0AD0-E644-A141-FE2C8288EB91}" presName="composite" presStyleCnt="0"/>
      <dgm:spPr/>
    </dgm:pt>
    <dgm:pt modelId="{DCD1EA5A-71E8-A245-97A8-9FEF3228F38F}" type="pres">
      <dgm:prSet presAssocID="{DB9B40E4-0AD0-E644-A141-FE2C8288EB91}" presName="bentUpArrow1" presStyleLbl="alignImgPlace1" presStyleIdx="0" presStyleCnt="2"/>
      <dgm:spPr/>
    </dgm:pt>
    <dgm:pt modelId="{E1E7CF6D-A768-5B4F-918B-350689989136}" type="pres">
      <dgm:prSet presAssocID="{DB9B40E4-0AD0-E644-A141-FE2C8288EB9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9020180-A540-A541-822E-585DFF13CC89}" type="pres">
      <dgm:prSet presAssocID="{DB9B40E4-0AD0-E644-A141-FE2C8288EB9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271D57-494E-FA45-AC45-C69193AB96CA}" type="pres">
      <dgm:prSet presAssocID="{8BEDF14A-77DC-5446-A229-9F857EA76BCB}" presName="sibTrans" presStyleCnt="0"/>
      <dgm:spPr/>
    </dgm:pt>
    <dgm:pt modelId="{81862750-C216-4947-A925-A885487C9A3B}" type="pres">
      <dgm:prSet presAssocID="{63EB1B33-E077-2C47-B271-27027BB85131}" presName="composite" presStyleCnt="0"/>
      <dgm:spPr/>
    </dgm:pt>
    <dgm:pt modelId="{1424B4FA-010D-9D41-BB76-2DEC7173C5B2}" type="pres">
      <dgm:prSet presAssocID="{63EB1B33-E077-2C47-B271-27027BB85131}" presName="bentUpArrow1" presStyleLbl="alignImgPlace1" presStyleIdx="1" presStyleCnt="2"/>
      <dgm:spPr/>
    </dgm:pt>
    <dgm:pt modelId="{1355D699-AB40-944A-B6AA-22DDA5067F08}" type="pres">
      <dgm:prSet presAssocID="{63EB1B33-E077-2C47-B271-27027BB8513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5D1CAD2-5806-634A-B306-454E542580DF}" type="pres">
      <dgm:prSet presAssocID="{63EB1B33-E077-2C47-B271-27027BB8513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89DAD82-E282-A145-87C2-8F87F7D0223C}" type="pres">
      <dgm:prSet presAssocID="{494C3432-9595-1B44-A1D9-19D7D721BE48}" presName="sibTrans" presStyleCnt="0"/>
      <dgm:spPr/>
    </dgm:pt>
    <dgm:pt modelId="{63E84BA1-6664-4B44-B873-6E7FE87010A6}" type="pres">
      <dgm:prSet presAssocID="{73C22778-658C-5E4D-9C2C-8B7288F3BE02}" presName="composite" presStyleCnt="0"/>
      <dgm:spPr/>
    </dgm:pt>
    <dgm:pt modelId="{E765D761-918E-6749-96E7-B1716DCCA53B}" type="pres">
      <dgm:prSet presAssocID="{73C22778-658C-5E4D-9C2C-8B7288F3BE0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5E34023-E538-2142-A53C-C2AE226C7A52}" srcId="{D89AFFE9-41F3-8F43-AA97-D7C8539B6678}" destId="{DB9B40E4-0AD0-E644-A141-FE2C8288EB91}" srcOrd="0" destOrd="0" parTransId="{91B99D2E-84C4-6942-A5C3-3BE27001B375}" sibTransId="{8BEDF14A-77DC-5446-A229-9F857EA76BCB}"/>
    <dgm:cxn modelId="{B4FBD25C-22C5-C240-B370-92B7197D37CE}" srcId="{D89AFFE9-41F3-8F43-AA97-D7C8539B6678}" destId="{73C22778-658C-5E4D-9C2C-8B7288F3BE02}" srcOrd="2" destOrd="0" parTransId="{EE296BC5-9030-3B4D-823E-F91D1516D86B}" sibTransId="{8B7B2ADD-0FE1-0744-A38D-F465C1B8DF6C}"/>
    <dgm:cxn modelId="{83AE557C-992A-9748-A0D6-6A039B2A952B}" srcId="{D89AFFE9-41F3-8F43-AA97-D7C8539B6678}" destId="{63EB1B33-E077-2C47-B271-27027BB85131}" srcOrd="1" destOrd="0" parTransId="{945D5310-7B70-8449-B859-A6F15F33F235}" sibTransId="{494C3432-9595-1B44-A1D9-19D7D721BE48}"/>
    <dgm:cxn modelId="{60839B86-DA6E-D043-9F73-9995F40A1524}" type="presOf" srcId="{63EB1B33-E077-2C47-B271-27027BB85131}" destId="{1355D699-AB40-944A-B6AA-22DDA5067F08}" srcOrd="0" destOrd="0" presId="urn:microsoft.com/office/officeart/2005/8/layout/StepDownProcess"/>
    <dgm:cxn modelId="{25A0F599-85B2-3244-90E4-65CBA2022EA8}" type="presOf" srcId="{73C22778-658C-5E4D-9C2C-8B7288F3BE02}" destId="{E765D761-918E-6749-96E7-B1716DCCA53B}" srcOrd="0" destOrd="0" presId="urn:microsoft.com/office/officeart/2005/8/layout/StepDownProcess"/>
    <dgm:cxn modelId="{10416CB1-9F57-4E4F-A210-7A7E40369117}" type="presOf" srcId="{D89AFFE9-41F3-8F43-AA97-D7C8539B6678}" destId="{C76A4A3D-6356-F64F-9FB3-E80B9173B73A}" srcOrd="0" destOrd="0" presId="urn:microsoft.com/office/officeart/2005/8/layout/StepDownProcess"/>
    <dgm:cxn modelId="{3EF604E3-CC62-CE44-81CD-B0D2D1E16592}" type="presOf" srcId="{DB9B40E4-0AD0-E644-A141-FE2C8288EB91}" destId="{E1E7CF6D-A768-5B4F-918B-350689989136}" srcOrd="0" destOrd="0" presId="urn:microsoft.com/office/officeart/2005/8/layout/StepDownProcess"/>
    <dgm:cxn modelId="{05E7F5B7-0701-7D4D-95E5-4FEFA694A8A1}" type="presParOf" srcId="{C76A4A3D-6356-F64F-9FB3-E80B9173B73A}" destId="{E6D43362-A0A1-404E-ADFD-57B5436B7FAF}" srcOrd="0" destOrd="0" presId="urn:microsoft.com/office/officeart/2005/8/layout/StepDownProcess"/>
    <dgm:cxn modelId="{3E65E1CC-F3DA-2A46-B353-18A456AEAAB6}" type="presParOf" srcId="{E6D43362-A0A1-404E-ADFD-57B5436B7FAF}" destId="{DCD1EA5A-71E8-A245-97A8-9FEF3228F38F}" srcOrd="0" destOrd="0" presId="urn:microsoft.com/office/officeart/2005/8/layout/StepDownProcess"/>
    <dgm:cxn modelId="{E6157EFD-CD31-0945-B4D2-FE1622C61477}" type="presParOf" srcId="{E6D43362-A0A1-404E-ADFD-57B5436B7FAF}" destId="{E1E7CF6D-A768-5B4F-918B-350689989136}" srcOrd="1" destOrd="0" presId="urn:microsoft.com/office/officeart/2005/8/layout/StepDownProcess"/>
    <dgm:cxn modelId="{4353610F-7714-3F41-B09C-E30CC9B5EAA8}" type="presParOf" srcId="{E6D43362-A0A1-404E-ADFD-57B5436B7FAF}" destId="{09020180-A540-A541-822E-585DFF13CC89}" srcOrd="2" destOrd="0" presId="urn:microsoft.com/office/officeart/2005/8/layout/StepDownProcess"/>
    <dgm:cxn modelId="{1AA072E6-4A00-4841-A9FD-9C330884CE71}" type="presParOf" srcId="{C76A4A3D-6356-F64F-9FB3-E80B9173B73A}" destId="{6D271D57-494E-FA45-AC45-C69193AB96CA}" srcOrd="1" destOrd="0" presId="urn:microsoft.com/office/officeart/2005/8/layout/StepDownProcess"/>
    <dgm:cxn modelId="{4CC6420F-2C3B-9A42-A281-CAF320058473}" type="presParOf" srcId="{C76A4A3D-6356-F64F-9FB3-E80B9173B73A}" destId="{81862750-C216-4947-A925-A885487C9A3B}" srcOrd="2" destOrd="0" presId="urn:microsoft.com/office/officeart/2005/8/layout/StepDownProcess"/>
    <dgm:cxn modelId="{23E31601-B432-0E47-81D2-B81E33E3CC2C}" type="presParOf" srcId="{81862750-C216-4947-A925-A885487C9A3B}" destId="{1424B4FA-010D-9D41-BB76-2DEC7173C5B2}" srcOrd="0" destOrd="0" presId="urn:microsoft.com/office/officeart/2005/8/layout/StepDownProcess"/>
    <dgm:cxn modelId="{42657C7A-6318-BD47-905B-8130D638B318}" type="presParOf" srcId="{81862750-C216-4947-A925-A885487C9A3B}" destId="{1355D699-AB40-944A-B6AA-22DDA5067F08}" srcOrd="1" destOrd="0" presId="urn:microsoft.com/office/officeart/2005/8/layout/StepDownProcess"/>
    <dgm:cxn modelId="{0E600196-A364-114B-AF01-EA8894A5592C}" type="presParOf" srcId="{81862750-C216-4947-A925-A885487C9A3B}" destId="{C5D1CAD2-5806-634A-B306-454E542580DF}" srcOrd="2" destOrd="0" presId="urn:microsoft.com/office/officeart/2005/8/layout/StepDownProcess"/>
    <dgm:cxn modelId="{EE696F38-70C3-324A-860D-C8BEDA41B95D}" type="presParOf" srcId="{C76A4A3D-6356-F64F-9FB3-E80B9173B73A}" destId="{189DAD82-E282-A145-87C2-8F87F7D0223C}" srcOrd="3" destOrd="0" presId="urn:microsoft.com/office/officeart/2005/8/layout/StepDownProcess"/>
    <dgm:cxn modelId="{2D757E64-7F41-4646-9EA5-87A28B223C13}" type="presParOf" srcId="{C76A4A3D-6356-F64F-9FB3-E80B9173B73A}" destId="{63E84BA1-6664-4B44-B873-6E7FE87010A6}" srcOrd="4" destOrd="0" presId="urn:microsoft.com/office/officeart/2005/8/layout/StepDownProcess"/>
    <dgm:cxn modelId="{7FC8788E-AB6A-5442-AE27-FBF403A24A98}" type="presParOf" srcId="{63E84BA1-6664-4B44-B873-6E7FE87010A6}" destId="{E765D761-918E-6749-96E7-B1716DCCA53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9AFFE9-41F3-8F43-AA97-D7C8539B6678}" type="doc">
      <dgm:prSet loTypeId="urn:microsoft.com/office/officeart/2005/8/layout/StepDownProcess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B9B40E4-0AD0-E644-A141-FE2C8288EB91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91B99D2E-84C4-6942-A5C3-3BE27001B375}" type="parTrans" cxnId="{C5E34023-E538-2142-A53C-C2AE226C7A52}">
      <dgm:prSet/>
      <dgm:spPr/>
      <dgm:t>
        <a:bodyPr/>
        <a:lstStyle/>
        <a:p>
          <a:endParaRPr lang="en-US"/>
        </a:p>
      </dgm:t>
    </dgm:pt>
    <dgm:pt modelId="{8BEDF14A-77DC-5446-A229-9F857EA76BCB}" type="sibTrans" cxnId="{C5E34023-E538-2142-A53C-C2AE226C7A52}">
      <dgm:prSet/>
      <dgm:spPr/>
      <dgm:t>
        <a:bodyPr/>
        <a:lstStyle/>
        <a:p>
          <a:endParaRPr lang="en-US"/>
        </a:p>
      </dgm:t>
    </dgm:pt>
    <dgm:pt modelId="{63EB1B33-E077-2C47-B271-27027BB8513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Analytics </a:t>
          </a:r>
          <a:br>
            <a:rPr lang="en-US" dirty="0"/>
          </a:br>
          <a:r>
            <a:rPr lang="en-US" dirty="0"/>
            <a:t>(Modeling)</a:t>
          </a:r>
        </a:p>
      </dgm:t>
    </dgm:pt>
    <dgm:pt modelId="{945D5310-7B70-8449-B859-A6F15F33F235}" type="parTrans" cxnId="{83AE557C-992A-9748-A0D6-6A039B2A952B}">
      <dgm:prSet/>
      <dgm:spPr/>
      <dgm:t>
        <a:bodyPr/>
        <a:lstStyle/>
        <a:p>
          <a:endParaRPr lang="en-US"/>
        </a:p>
      </dgm:t>
    </dgm:pt>
    <dgm:pt modelId="{494C3432-9595-1B44-A1D9-19D7D721BE48}" type="sibTrans" cxnId="{83AE557C-992A-9748-A0D6-6A039B2A952B}">
      <dgm:prSet/>
      <dgm:spPr/>
      <dgm:t>
        <a:bodyPr/>
        <a:lstStyle/>
        <a:p>
          <a:endParaRPr lang="en-US"/>
        </a:p>
      </dgm:t>
    </dgm:pt>
    <dgm:pt modelId="{73C22778-658C-5E4D-9C2C-8B7288F3BE02}">
      <dgm:prSet phldrT="[Text]"/>
      <dgm:spPr/>
      <dgm:t>
        <a:bodyPr/>
        <a:lstStyle/>
        <a:p>
          <a:r>
            <a:rPr lang="en-US" dirty="0"/>
            <a:t>Story/</a:t>
          </a:r>
        </a:p>
        <a:p>
          <a:r>
            <a:rPr lang="en-US" dirty="0"/>
            <a:t>Visualization</a:t>
          </a:r>
        </a:p>
      </dgm:t>
    </dgm:pt>
    <dgm:pt modelId="{EE296BC5-9030-3B4D-823E-F91D1516D86B}" type="parTrans" cxnId="{B4FBD25C-22C5-C240-B370-92B7197D37CE}">
      <dgm:prSet/>
      <dgm:spPr/>
      <dgm:t>
        <a:bodyPr/>
        <a:lstStyle/>
        <a:p>
          <a:endParaRPr lang="en-US"/>
        </a:p>
      </dgm:t>
    </dgm:pt>
    <dgm:pt modelId="{8B7B2ADD-0FE1-0744-A38D-F465C1B8DF6C}" type="sibTrans" cxnId="{B4FBD25C-22C5-C240-B370-92B7197D37CE}">
      <dgm:prSet/>
      <dgm:spPr/>
      <dgm:t>
        <a:bodyPr/>
        <a:lstStyle/>
        <a:p>
          <a:endParaRPr lang="en-US"/>
        </a:p>
      </dgm:t>
    </dgm:pt>
    <dgm:pt modelId="{C76A4A3D-6356-F64F-9FB3-E80B9173B73A}" type="pres">
      <dgm:prSet presAssocID="{D89AFFE9-41F3-8F43-AA97-D7C8539B6678}" presName="rootnode" presStyleCnt="0">
        <dgm:presLayoutVars>
          <dgm:chMax/>
          <dgm:chPref/>
          <dgm:dir/>
          <dgm:animLvl val="lvl"/>
        </dgm:presLayoutVars>
      </dgm:prSet>
      <dgm:spPr/>
    </dgm:pt>
    <dgm:pt modelId="{E6D43362-A0A1-404E-ADFD-57B5436B7FAF}" type="pres">
      <dgm:prSet presAssocID="{DB9B40E4-0AD0-E644-A141-FE2C8288EB91}" presName="composite" presStyleCnt="0"/>
      <dgm:spPr/>
    </dgm:pt>
    <dgm:pt modelId="{DCD1EA5A-71E8-A245-97A8-9FEF3228F38F}" type="pres">
      <dgm:prSet presAssocID="{DB9B40E4-0AD0-E644-A141-FE2C8288EB91}" presName="bentUpArrow1" presStyleLbl="alignImgPlace1" presStyleIdx="0" presStyleCnt="2"/>
      <dgm:spPr>
        <a:noFill/>
        <a:ln>
          <a:noFill/>
        </a:ln>
      </dgm:spPr>
    </dgm:pt>
    <dgm:pt modelId="{E1E7CF6D-A768-5B4F-918B-350689989136}" type="pres">
      <dgm:prSet presAssocID="{DB9B40E4-0AD0-E644-A141-FE2C8288EB9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9020180-A540-A541-822E-585DFF13CC89}" type="pres">
      <dgm:prSet presAssocID="{DB9B40E4-0AD0-E644-A141-FE2C8288EB9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271D57-494E-FA45-AC45-C69193AB96CA}" type="pres">
      <dgm:prSet presAssocID="{8BEDF14A-77DC-5446-A229-9F857EA76BCB}" presName="sibTrans" presStyleCnt="0"/>
      <dgm:spPr/>
    </dgm:pt>
    <dgm:pt modelId="{81862750-C216-4947-A925-A885487C9A3B}" type="pres">
      <dgm:prSet presAssocID="{63EB1B33-E077-2C47-B271-27027BB85131}" presName="composite" presStyleCnt="0"/>
      <dgm:spPr/>
    </dgm:pt>
    <dgm:pt modelId="{1424B4FA-010D-9D41-BB76-2DEC7173C5B2}" type="pres">
      <dgm:prSet presAssocID="{63EB1B33-E077-2C47-B271-27027BB85131}" presName="bentUpArrow1" presStyleLbl="alignImgPlace1" presStyleIdx="1" presStyleCnt="2"/>
      <dgm:spPr>
        <a:noFill/>
        <a:ln>
          <a:noFill/>
        </a:ln>
      </dgm:spPr>
    </dgm:pt>
    <dgm:pt modelId="{1355D699-AB40-944A-B6AA-22DDA5067F08}" type="pres">
      <dgm:prSet presAssocID="{63EB1B33-E077-2C47-B271-27027BB8513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5D1CAD2-5806-634A-B306-454E542580DF}" type="pres">
      <dgm:prSet presAssocID="{63EB1B33-E077-2C47-B271-27027BB8513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89DAD82-E282-A145-87C2-8F87F7D0223C}" type="pres">
      <dgm:prSet presAssocID="{494C3432-9595-1B44-A1D9-19D7D721BE48}" presName="sibTrans" presStyleCnt="0"/>
      <dgm:spPr/>
    </dgm:pt>
    <dgm:pt modelId="{63E84BA1-6664-4B44-B873-6E7FE87010A6}" type="pres">
      <dgm:prSet presAssocID="{73C22778-658C-5E4D-9C2C-8B7288F3BE02}" presName="composite" presStyleCnt="0"/>
      <dgm:spPr/>
    </dgm:pt>
    <dgm:pt modelId="{E765D761-918E-6749-96E7-B1716DCCA53B}" type="pres">
      <dgm:prSet presAssocID="{73C22778-658C-5E4D-9C2C-8B7288F3BE0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5E34023-E538-2142-A53C-C2AE226C7A52}" srcId="{D89AFFE9-41F3-8F43-AA97-D7C8539B6678}" destId="{DB9B40E4-0AD0-E644-A141-FE2C8288EB91}" srcOrd="0" destOrd="0" parTransId="{91B99D2E-84C4-6942-A5C3-3BE27001B375}" sibTransId="{8BEDF14A-77DC-5446-A229-9F857EA76BCB}"/>
    <dgm:cxn modelId="{B4FBD25C-22C5-C240-B370-92B7197D37CE}" srcId="{D89AFFE9-41F3-8F43-AA97-D7C8539B6678}" destId="{73C22778-658C-5E4D-9C2C-8B7288F3BE02}" srcOrd="2" destOrd="0" parTransId="{EE296BC5-9030-3B4D-823E-F91D1516D86B}" sibTransId="{8B7B2ADD-0FE1-0744-A38D-F465C1B8DF6C}"/>
    <dgm:cxn modelId="{83AE557C-992A-9748-A0D6-6A039B2A952B}" srcId="{D89AFFE9-41F3-8F43-AA97-D7C8539B6678}" destId="{63EB1B33-E077-2C47-B271-27027BB85131}" srcOrd="1" destOrd="0" parTransId="{945D5310-7B70-8449-B859-A6F15F33F235}" sibTransId="{494C3432-9595-1B44-A1D9-19D7D721BE48}"/>
    <dgm:cxn modelId="{60839B86-DA6E-D043-9F73-9995F40A1524}" type="presOf" srcId="{63EB1B33-E077-2C47-B271-27027BB85131}" destId="{1355D699-AB40-944A-B6AA-22DDA5067F08}" srcOrd="0" destOrd="0" presId="urn:microsoft.com/office/officeart/2005/8/layout/StepDownProcess"/>
    <dgm:cxn modelId="{25A0F599-85B2-3244-90E4-65CBA2022EA8}" type="presOf" srcId="{73C22778-658C-5E4D-9C2C-8B7288F3BE02}" destId="{E765D761-918E-6749-96E7-B1716DCCA53B}" srcOrd="0" destOrd="0" presId="urn:microsoft.com/office/officeart/2005/8/layout/StepDownProcess"/>
    <dgm:cxn modelId="{10416CB1-9F57-4E4F-A210-7A7E40369117}" type="presOf" srcId="{D89AFFE9-41F3-8F43-AA97-D7C8539B6678}" destId="{C76A4A3D-6356-F64F-9FB3-E80B9173B73A}" srcOrd="0" destOrd="0" presId="urn:microsoft.com/office/officeart/2005/8/layout/StepDownProcess"/>
    <dgm:cxn modelId="{3EF604E3-CC62-CE44-81CD-B0D2D1E16592}" type="presOf" srcId="{DB9B40E4-0AD0-E644-A141-FE2C8288EB91}" destId="{E1E7CF6D-A768-5B4F-918B-350689989136}" srcOrd="0" destOrd="0" presId="urn:microsoft.com/office/officeart/2005/8/layout/StepDownProcess"/>
    <dgm:cxn modelId="{05E7F5B7-0701-7D4D-95E5-4FEFA694A8A1}" type="presParOf" srcId="{C76A4A3D-6356-F64F-9FB3-E80B9173B73A}" destId="{E6D43362-A0A1-404E-ADFD-57B5436B7FAF}" srcOrd="0" destOrd="0" presId="urn:microsoft.com/office/officeart/2005/8/layout/StepDownProcess"/>
    <dgm:cxn modelId="{3E65E1CC-F3DA-2A46-B353-18A456AEAAB6}" type="presParOf" srcId="{E6D43362-A0A1-404E-ADFD-57B5436B7FAF}" destId="{DCD1EA5A-71E8-A245-97A8-9FEF3228F38F}" srcOrd="0" destOrd="0" presId="urn:microsoft.com/office/officeart/2005/8/layout/StepDownProcess"/>
    <dgm:cxn modelId="{E6157EFD-CD31-0945-B4D2-FE1622C61477}" type="presParOf" srcId="{E6D43362-A0A1-404E-ADFD-57B5436B7FAF}" destId="{E1E7CF6D-A768-5B4F-918B-350689989136}" srcOrd="1" destOrd="0" presId="urn:microsoft.com/office/officeart/2005/8/layout/StepDownProcess"/>
    <dgm:cxn modelId="{4353610F-7714-3F41-B09C-E30CC9B5EAA8}" type="presParOf" srcId="{E6D43362-A0A1-404E-ADFD-57B5436B7FAF}" destId="{09020180-A540-A541-822E-585DFF13CC89}" srcOrd="2" destOrd="0" presId="urn:microsoft.com/office/officeart/2005/8/layout/StepDownProcess"/>
    <dgm:cxn modelId="{1AA072E6-4A00-4841-A9FD-9C330884CE71}" type="presParOf" srcId="{C76A4A3D-6356-F64F-9FB3-E80B9173B73A}" destId="{6D271D57-494E-FA45-AC45-C69193AB96CA}" srcOrd="1" destOrd="0" presId="urn:microsoft.com/office/officeart/2005/8/layout/StepDownProcess"/>
    <dgm:cxn modelId="{4CC6420F-2C3B-9A42-A281-CAF320058473}" type="presParOf" srcId="{C76A4A3D-6356-F64F-9FB3-E80B9173B73A}" destId="{81862750-C216-4947-A925-A885487C9A3B}" srcOrd="2" destOrd="0" presId="urn:microsoft.com/office/officeart/2005/8/layout/StepDownProcess"/>
    <dgm:cxn modelId="{23E31601-B432-0E47-81D2-B81E33E3CC2C}" type="presParOf" srcId="{81862750-C216-4947-A925-A885487C9A3B}" destId="{1424B4FA-010D-9D41-BB76-2DEC7173C5B2}" srcOrd="0" destOrd="0" presId="urn:microsoft.com/office/officeart/2005/8/layout/StepDownProcess"/>
    <dgm:cxn modelId="{42657C7A-6318-BD47-905B-8130D638B318}" type="presParOf" srcId="{81862750-C216-4947-A925-A885487C9A3B}" destId="{1355D699-AB40-944A-B6AA-22DDA5067F08}" srcOrd="1" destOrd="0" presId="urn:microsoft.com/office/officeart/2005/8/layout/StepDownProcess"/>
    <dgm:cxn modelId="{0E600196-A364-114B-AF01-EA8894A5592C}" type="presParOf" srcId="{81862750-C216-4947-A925-A885487C9A3B}" destId="{C5D1CAD2-5806-634A-B306-454E542580DF}" srcOrd="2" destOrd="0" presId="urn:microsoft.com/office/officeart/2005/8/layout/StepDownProcess"/>
    <dgm:cxn modelId="{EE696F38-70C3-324A-860D-C8BEDA41B95D}" type="presParOf" srcId="{C76A4A3D-6356-F64F-9FB3-E80B9173B73A}" destId="{189DAD82-E282-A145-87C2-8F87F7D0223C}" srcOrd="3" destOrd="0" presId="urn:microsoft.com/office/officeart/2005/8/layout/StepDownProcess"/>
    <dgm:cxn modelId="{2D757E64-7F41-4646-9EA5-87A28B223C13}" type="presParOf" srcId="{C76A4A3D-6356-F64F-9FB3-E80B9173B73A}" destId="{63E84BA1-6664-4B44-B873-6E7FE87010A6}" srcOrd="4" destOrd="0" presId="urn:microsoft.com/office/officeart/2005/8/layout/StepDownProcess"/>
    <dgm:cxn modelId="{7FC8788E-AB6A-5442-AE27-FBF403A24A98}" type="presParOf" srcId="{63E84BA1-6664-4B44-B873-6E7FE87010A6}" destId="{E765D761-918E-6749-96E7-B1716DCCA53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D225F3-C5D6-8F47-A26B-DACD989408D9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FF4F02-70E0-E943-AF48-E9EDFE645226}">
      <dgm:prSet phldrT="[Text]" custT="1"/>
      <dgm:spPr/>
      <dgm:t>
        <a:bodyPr/>
        <a:lstStyle/>
        <a:p>
          <a:r>
            <a:rPr lang="en-US" sz="1400"/>
            <a:t> </a:t>
          </a:r>
          <a:endParaRPr lang="en-US" sz="1400" dirty="0"/>
        </a:p>
      </dgm:t>
    </dgm:pt>
    <dgm:pt modelId="{7C8CE453-CAF5-2E44-8399-11AECC0BB85C}" type="parTrans" cxnId="{1B41F377-EF9A-6C46-9BA9-912105B077FD}">
      <dgm:prSet/>
      <dgm:spPr/>
      <dgm:t>
        <a:bodyPr/>
        <a:lstStyle/>
        <a:p>
          <a:endParaRPr lang="en-US" sz="900"/>
        </a:p>
      </dgm:t>
    </dgm:pt>
    <dgm:pt modelId="{4900A793-2C29-114E-9761-0BA9A3B3A79C}" type="sibTrans" cxnId="{1B41F377-EF9A-6C46-9BA9-912105B077FD}">
      <dgm:prSet/>
      <dgm:spPr>
        <a:solidFill>
          <a:srgbClr val="C00000"/>
        </a:solidFill>
      </dgm:spPr>
      <dgm:t>
        <a:bodyPr/>
        <a:lstStyle/>
        <a:p>
          <a:endParaRPr lang="en-US" sz="900"/>
        </a:p>
      </dgm:t>
    </dgm:pt>
    <dgm:pt modelId="{DC2926C5-4AB4-CE4A-A637-7AFB75B6DC43}">
      <dgm:prSet phldrT="[Text]" custT="1"/>
      <dgm:spPr/>
      <dgm:t>
        <a:bodyPr/>
        <a:lstStyle/>
        <a:p>
          <a:r>
            <a:rPr lang="en-US" sz="1400" dirty="0"/>
            <a:t> </a:t>
          </a:r>
        </a:p>
      </dgm:t>
    </dgm:pt>
    <dgm:pt modelId="{3001FA10-AB55-334C-9B77-7EB0EB3563A4}" type="sibTrans" cxnId="{721263C5-19A9-B745-92A1-D75A9C04AB8D}">
      <dgm:prSet/>
      <dgm:spPr>
        <a:solidFill>
          <a:srgbClr val="C00000"/>
        </a:solidFill>
      </dgm:spPr>
      <dgm:t>
        <a:bodyPr/>
        <a:lstStyle/>
        <a:p>
          <a:endParaRPr lang="en-US" sz="900"/>
        </a:p>
      </dgm:t>
    </dgm:pt>
    <dgm:pt modelId="{F2E3D150-9428-D34B-93C5-1CE9A3A73764}" type="parTrans" cxnId="{721263C5-19A9-B745-92A1-D75A9C04AB8D}">
      <dgm:prSet/>
      <dgm:spPr/>
      <dgm:t>
        <a:bodyPr/>
        <a:lstStyle/>
        <a:p>
          <a:endParaRPr lang="en-US" sz="900"/>
        </a:p>
      </dgm:t>
    </dgm:pt>
    <dgm:pt modelId="{9AA57F97-5391-3A47-AE2E-DDE061DA7D18}" type="pres">
      <dgm:prSet presAssocID="{33D225F3-C5D6-8F47-A26B-DACD989408D9}" presName="cycle" presStyleCnt="0">
        <dgm:presLayoutVars>
          <dgm:dir/>
          <dgm:resizeHandles val="exact"/>
        </dgm:presLayoutVars>
      </dgm:prSet>
      <dgm:spPr/>
    </dgm:pt>
    <dgm:pt modelId="{3F265190-4412-8843-B9DA-6AC779786A15}" type="pres">
      <dgm:prSet presAssocID="{43FF4F02-70E0-E943-AF48-E9EDFE645226}" presName="dummy" presStyleCnt="0"/>
      <dgm:spPr/>
    </dgm:pt>
    <dgm:pt modelId="{2A59C6F4-1A49-1640-AF2A-3E740A0CA408}" type="pres">
      <dgm:prSet presAssocID="{43FF4F02-70E0-E943-AF48-E9EDFE645226}" presName="node" presStyleLbl="revTx" presStyleIdx="0" presStyleCnt="2" custScaleX="29147" custScaleY="30129">
        <dgm:presLayoutVars>
          <dgm:bulletEnabled val="1"/>
        </dgm:presLayoutVars>
      </dgm:prSet>
      <dgm:spPr/>
    </dgm:pt>
    <dgm:pt modelId="{FEB444DD-2A54-FF4C-A178-C1ABB96FA9C0}" type="pres">
      <dgm:prSet presAssocID="{4900A793-2C29-114E-9761-0BA9A3B3A79C}" presName="sibTrans" presStyleLbl="node1" presStyleIdx="0" presStyleCnt="2"/>
      <dgm:spPr/>
    </dgm:pt>
    <dgm:pt modelId="{39C02BFE-8144-D849-A9A0-CFEAB0BCC93C}" type="pres">
      <dgm:prSet presAssocID="{DC2926C5-4AB4-CE4A-A637-7AFB75B6DC43}" presName="dummy" presStyleCnt="0"/>
      <dgm:spPr/>
    </dgm:pt>
    <dgm:pt modelId="{2F52F73F-5BF2-4B44-BF5A-A59A9933B367}" type="pres">
      <dgm:prSet presAssocID="{DC2926C5-4AB4-CE4A-A637-7AFB75B6DC43}" presName="node" presStyleLbl="revTx" presStyleIdx="1" presStyleCnt="2" custScaleX="21794" custScaleY="37222">
        <dgm:presLayoutVars>
          <dgm:bulletEnabled val="1"/>
        </dgm:presLayoutVars>
      </dgm:prSet>
      <dgm:spPr/>
    </dgm:pt>
    <dgm:pt modelId="{59BEACA3-CB99-824C-9A04-E1FB88733081}" type="pres">
      <dgm:prSet presAssocID="{3001FA10-AB55-334C-9B77-7EB0EB3563A4}" presName="sibTrans" presStyleLbl="node1" presStyleIdx="1" presStyleCnt="2"/>
      <dgm:spPr/>
    </dgm:pt>
  </dgm:ptLst>
  <dgm:cxnLst>
    <dgm:cxn modelId="{E468C422-43C9-1A40-AF89-225402E5AAA6}" type="presOf" srcId="{43FF4F02-70E0-E943-AF48-E9EDFE645226}" destId="{2A59C6F4-1A49-1640-AF2A-3E740A0CA408}" srcOrd="0" destOrd="0" presId="urn:microsoft.com/office/officeart/2005/8/layout/cycle1"/>
    <dgm:cxn modelId="{F349405F-9271-AE46-B5C4-D8A1BB1121F2}" type="presOf" srcId="{4900A793-2C29-114E-9761-0BA9A3B3A79C}" destId="{FEB444DD-2A54-FF4C-A178-C1ABB96FA9C0}" srcOrd="0" destOrd="0" presId="urn:microsoft.com/office/officeart/2005/8/layout/cycle1"/>
    <dgm:cxn modelId="{FB431A73-777D-5743-B89F-B1ACDA6D3D39}" type="presOf" srcId="{33D225F3-C5D6-8F47-A26B-DACD989408D9}" destId="{9AA57F97-5391-3A47-AE2E-DDE061DA7D18}" srcOrd="0" destOrd="0" presId="urn:microsoft.com/office/officeart/2005/8/layout/cycle1"/>
    <dgm:cxn modelId="{1B41F377-EF9A-6C46-9BA9-912105B077FD}" srcId="{33D225F3-C5D6-8F47-A26B-DACD989408D9}" destId="{43FF4F02-70E0-E943-AF48-E9EDFE645226}" srcOrd="0" destOrd="0" parTransId="{7C8CE453-CAF5-2E44-8399-11AECC0BB85C}" sibTransId="{4900A793-2C29-114E-9761-0BA9A3B3A79C}"/>
    <dgm:cxn modelId="{8C4C0081-A998-7345-B5CB-14751308AD44}" type="presOf" srcId="{3001FA10-AB55-334C-9B77-7EB0EB3563A4}" destId="{59BEACA3-CB99-824C-9A04-E1FB88733081}" srcOrd="0" destOrd="0" presId="urn:microsoft.com/office/officeart/2005/8/layout/cycle1"/>
    <dgm:cxn modelId="{3B057691-2DC0-5A49-ABB7-195A4B822D9F}" type="presOf" srcId="{DC2926C5-4AB4-CE4A-A637-7AFB75B6DC43}" destId="{2F52F73F-5BF2-4B44-BF5A-A59A9933B367}" srcOrd="0" destOrd="0" presId="urn:microsoft.com/office/officeart/2005/8/layout/cycle1"/>
    <dgm:cxn modelId="{721263C5-19A9-B745-92A1-D75A9C04AB8D}" srcId="{33D225F3-C5D6-8F47-A26B-DACD989408D9}" destId="{DC2926C5-4AB4-CE4A-A637-7AFB75B6DC43}" srcOrd="1" destOrd="0" parTransId="{F2E3D150-9428-D34B-93C5-1CE9A3A73764}" sibTransId="{3001FA10-AB55-334C-9B77-7EB0EB3563A4}"/>
    <dgm:cxn modelId="{F5493F51-D465-2E48-983C-1FF51D77E0E4}" type="presParOf" srcId="{9AA57F97-5391-3A47-AE2E-DDE061DA7D18}" destId="{3F265190-4412-8843-B9DA-6AC779786A15}" srcOrd="0" destOrd="0" presId="urn:microsoft.com/office/officeart/2005/8/layout/cycle1"/>
    <dgm:cxn modelId="{AD9026A1-6DFA-2E4E-98F7-F25FC32C89D2}" type="presParOf" srcId="{9AA57F97-5391-3A47-AE2E-DDE061DA7D18}" destId="{2A59C6F4-1A49-1640-AF2A-3E740A0CA408}" srcOrd="1" destOrd="0" presId="urn:microsoft.com/office/officeart/2005/8/layout/cycle1"/>
    <dgm:cxn modelId="{F5CF18DF-47C2-2740-ACA9-9D553AE9792D}" type="presParOf" srcId="{9AA57F97-5391-3A47-AE2E-DDE061DA7D18}" destId="{FEB444DD-2A54-FF4C-A178-C1ABB96FA9C0}" srcOrd="2" destOrd="0" presId="urn:microsoft.com/office/officeart/2005/8/layout/cycle1"/>
    <dgm:cxn modelId="{C088ACB1-2A52-4741-B6D2-E8A6A8919815}" type="presParOf" srcId="{9AA57F97-5391-3A47-AE2E-DDE061DA7D18}" destId="{39C02BFE-8144-D849-A9A0-CFEAB0BCC93C}" srcOrd="3" destOrd="0" presId="urn:microsoft.com/office/officeart/2005/8/layout/cycle1"/>
    <dgm:cxn modelId="{C9EEFEF1-AD90-DC4E-B8F1-5C43214CF780}" type="presParOf" srcId="{9AA57F97-5391-3A47-AE2E-DDE061DA7D18}" destId="{2F52F73F-5BF2-4B44-BF5A-A59A9933B367}" srcOrd="4" destOrd="0" presId="urn:microsoft.com/office/officeart/2005/8/layout/cycle1"/>
    <dgm:cxn modelId="{8BA77DC3-98CF-7949-A669-5CED4B248D2F}" type="presParOf" srcId="{9AA57F97-5391-3A47-AE2E-DDE061DA7D18}" destId="{59BEACA3-CB99-824C-9A04-E1FB88733081}" srcOrd="5" destOrd="0" presId="urn:microsoft.com/office/officeart/2005/8/layout/cycle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1EA5A-71E8-A245-97A8-9FEF3228F38F}">
      <dsp:nvSpPr>
        <dsp:cNvPr id="0" name=""/>
        <dsp:cNvSpPr/>
      </dsp:nvSpPr>
      <dsp:spPr>
        <a:xfrm rot="5400000">
          <a:off x="1097224" y="138032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7CF6D-A768-5B4F-918B-350689989136}">
      <dsp:nvSpPr>
        <dsp:cNvPr id="0" name=""/>
        <dsp:cNvSpPr/>
      </dsp:nvSpPr>
      <dsp:spPr>
        <a:xfrm>
          <a:off x="773792" y="27067"/>
          <a:ext cx="2055070" cy="143848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</a:p>
      </dsp:txBody>
      <dsp:txXfrm>
        <a:off x="844026" y="97301"/>
        <a:ext cx="1914602" cy="1298014"/>
      </dsp:txXfrm>
    </dsp:sp>
    <dsp:sp modelId="{09020180-A540-A541-822E-585DFF13CC89}">
      <dsp:nvSpPr>
        <dsp:cNvPr id="0" name=""/>
        <dsp:cNvSpPr/>
      </dsp:nvSpPr>
      <dsp:spPr>
        <a:xfrm>
          <a:off x="2828863" y="164259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4B4FA-010D-9D41-BB76-2DEC7173C5B2}">
      <dsp:nvSpPr>
        <dsp:cNvPr id="0" name=""/>
        <dsp:cNvSpPr/>
      </dsp:nvSpPr>
      <dsp:spPr>
        <a:xfrm rot="5400000">
          <a:off x="2801096" y="299621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5D699-AB40-944A-B6AA-22DDA5067F08}">
      <dsp:nvSpPr>
        <dsp:cNvPr id="0" name=""/>
        <dsp:cNvSpPr/>
      </dsp:nvSpPr>
      <dsp:spPr>
        <a:xfrm>
          <a:off x="2477664" y="1642958"/>
          <a:ext cx="2055070" cy="143848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Analytics </a:t>
          </a:r>
          <a:br>
            <a:rPr lang="en-US" sz="2600" kern="1200" dirty="0"/>
          </a:br>
          <a:r>
            <a:rPr lang="en-US" sz="2600" kern="1200" dirty="0"/>
            <a:t>(Modeling)</a:t>
          </a:r>
        </a:p>
      </dsp:txBody>
      <dsp:txXfrm>
        <a:off x="2547898" y="1713192"/>
        <a:ext cx="1914602" cy="1298014"/>
      </dsp:txXfrm>
    </dsp:sp>
    <dsp:sp modelId="{C5D1CAD2-5806-634A-B306-454E542580DF}">
      <dsp:nvSpPr>
        <dsp:cNvPr id="0" name=""/>
        <dsp:cNvSpPr/>
      </dsp:nvSpPr>
      <dsp:spPr>
        <a:xfrm>
          <a:off x="4532735" y="1780150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D761-918E-6749-96E7-B1716DCCA53B}">
      <dsp:nvSpPr>
        <dsp:cNvPr id="0" name=""/>
        <dsp:cNvSpPr/>
      </dsp:nvSpPr>
      <dsp:spPr>
        <a:xfrm>
          <a:off x="4181536" y="3258849"/>
          <a:ext cx="2055070" cy="143848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Story/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Visualization</a:t>
          </a:r>
        </a:p>
      </dsp:txBody>
      <dsp:txXfrm>
        <a:off x="4251770" y="3329083"/>
        <a:ext cx="1914602" cy="1298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1EA5A-71E8-A245-97A8-9FEF3228F38F}">
      <dsp:nvSpPr>
        <dsp:cNvPr id="0" name=""/>
        <dsp:cNvSpPr/>
      </dsp:nvSpPr>
      <dsp:spPr>
        <a:xfrm rot="5400000">
          <a:off x="1097224" y="138032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7CF6D-A768-5B4F-918B-350689989136}">
      <dsp:nvSpPr>
        <dsp:cNvPr id="0" name=""/>
        <dsp:cNvSpPr/>
      </dsp:nvSpPr>
      <dsp:spPr>
        <a:xfrm>
          <a:off x="773792" y="27067"/>
          <a:ext cx="2055070" cy="143848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</a:p>
      </dsp:txBody>
      <dsp:txXfrm>
        <a:off x="844026" y="97301"/>
        <a:ext cx="1914602" cy="1298014"/>
      </dsp:txXfrm>
    </dsp:sp>
    <dsp:sp modelId="{09020180-A540-A541-822E-585DFF13CC89}">
      <dsp:nvSpPr>
        <dsp:cNvPr id="0" name=""/>
        <dsp:cNvSpPr/>
      </dsp:nvSpPr>
      <dsp:spPr>
        <a:xfrm>
          <a:off x="2828863" y="164259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4B4FA-010D-9D41-BB76-2DEC7173C5B2}">
      <dsp:nvSpPr>
        <dsp:cNvPr id="0" name=""/>
        <dsp:cNvSpPr/>
      </dsp:nvSpPr>
      <dsp:spPr>
        <a:xfrm rot="5400000">
          <a:off x="2801096" y="299621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5D699-AB40-944A-B6AA-22DDA5067F08}">
      <dsp:nvSpPr>
        <dsp:cNvPr id="0" name=""/>
        <dsp:cNvSpPr/>
      </dsp:nvSpPr>
      <dsp:spPr>
        <a:xfrm>
          <a:off x="2477664" y="1642958"/>
          <a:ext cx="2055070" cy="1438482"/>
        </a:xfrm>
        <a:prstGeom prst="roundRect">
          <a:avLst>
            <a:gd name="adj" fmla="val 16670"/>
          </a:avLst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Analytics </a:t>
          </a:r>
          <a:br>
            <a:rPr lang="en-US" sz="2600" kern="1200" dirty="0"/>
          </a:br>
          <a:r>
            <a:rPr lang="en-US" sz="2600" kern="1200" dirty="0"/>
            <a:t>(Modeling)</a:t>
          </a:r>
        </a:p>
      </dsp:txBody>
      <dsp:txXfrm>
        <a:off x="2547898" y="1713192"/>
        <a:ext cx="1914602" cy="1298014"/>
      </dsp:txXfrm>
    </dsp:sp>
    <dsp:sp modelId="{C5D1CAD2-5806-634A-B306-454E542580DF}">
      <dsp:nvSpPr>
        <dsp:cNvPr id="0" name=""/>
        <dsp:cNvSpPr/>
      </dsp:nvSpPr>
      <dsp:spPr>
        <a:xfrm>
          <a:off x="4532735" y="1780150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D761-918E-6749-96E7-B1716DCCA53B}">
      <dsp:nvSpPr>
        <dsp:cNvPr id="0" name=""/>
        <dsp:cNvSpPr/>
      </dsp:nvSpPr>
      <dsp:spPr>
        <a:xfrm>
          <a:off x="4181536" y="3258849"/>
          <a:ext cx="2055070" cy="143848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Story/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Visualization</a:t>
          </a:r>
        </a:p>
      </dsp:txBody>
      <dsp:txXfrm>
        <a:off x="4251770" y="3329083"/>
        <a:ext cx="1914602" cy="1298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9C6F4-1A49-1640-AF2A-3E740A0CA408}">
      <dsp:nvSpPr>
        <dsp:cNvPr id="0" name=""/>
        <dsp:cNvSpPr/>
      </dsp:nvSpPr>
      <dsp:spPr>
        <a:xfrm>
          <a:off x="1343999" y="560116"/>
          <a:ext cx="181046" cy="18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 </a:t>
          </a:r>
          <a:endParaRPr lang="en-US" sz="1400" kern="1200" dirty="0"/>
        </a:p>
      </dsp:txBody>
      <dsp:txXfrm>
        <a:off x="1343999" y="560116"/>
        <a:ext cx="181046" cy="187146"/>
      </dsp:txXfrm>
    </dsp:sp>
    <dsp:sp modelId="{FEB444DD-2A54-FF4C-A178-C1ABB96FA9C0}">
      <dsp:nvSpPr>
        <dsp:cNvPr id="0" name=""/>
        <dsp:cNvSpPr/>
      </dsp:nvSpPr>
      <dsp:spPr>
        <a:xfrm>
          <a:off x="289424" y="15531"/>
          <a:ext cx="1276316" cy="1276316"/>
        </a:xfrm>
        <a:prstGeom prst="circularArrow">
          <a:avLst>
            <a:gd name="adj1" fmla="val 9490"/>
            <a:gd name="adj2" fmla="val 685627"/>
            <a:gd name="adj3" fmla="val 9323471"/>
            <a:gd name="adj4" fmla="val 638215"/>
            <a:gd name="adj5" fmla="val 11072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2F73F-5BF2-4B44-BF5A-A59A9933B367}">
      <dsp:nvSpPr>
        <dsp:cNvPr id="0" name=""/>
        <dsp:cNvSpPr/>
      </dsp:nvSpPr>
      <dsp:spPr>
        <a:xfrm>
          <a:off x="352955" y="538087"/>
          <a:ext cx="135373" cy="231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>
        <a:off x="352955" y="538087"/>
        <a:ext cx="135373" cy="231204"/>
      </dsp:txXfrm>
    </dsp:sp>
    <dsp:sp modelId="{59BEACA3-CB99-824C-9A04-E1FB88733081}">
      <dsp:nvSpPr>
        <dsp:cNvPr id="0" name=""/>
        <dsp:cNvSpPr/>
      </dsp:nvSpPr>
      <dsp:spPr>
        <a:xfrm>
          <a:off x="289424" y="15531"/>
          <a:ext cx="1276316" cy="1276316"/>
        </a:xfrm>
        <a:prstGeom prst="circularArrow">
          <a:avLst>
            <a:gd name="adj1" fmla="val 9490"/>
            <a:gd name="adj2" fmla="val 685627"/>
            <a:gd name="adj3" fmla="val 20276157"/>
            <a:gd name="adj4" fmla="val 11590902"/>
            <a:gd name="adj5" fmla="val 11072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NewsGoth BT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NewsGoth BT" pitchFamily="34" charset="0"/>
              </a:defRPr>
            </a:lvl1pPr>
          </a:lstStyle>
          <a:p>
            <a:pPr>
              <a:defRPr/>
            </a:pPr>
            <a:fld id="{9AEBCC7B-132B-4F6D-98D1-49E8AD7A11E0}" type="datetimeFigureOut">
              <a:rPr lang="en-US"/>
              <a:pPr>
                <a:defRPr/>
              </a:pPr>
              <a:t>12/13/24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NewsGoth BT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NewsGoth BT" pitchFamily="34" charset="0"/>
              </a:defRPr>
            </a:lvl1pPr>
          </a:lstStyle>
          <a:p>
            <a:fld id="{50E2CCEA-9899-4116-A5B9-91FD4D3C902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130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0:50:23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6910,'12'-2'-118,"-1"-2"1,1 3 189,-1-3 1,1 3 2,0 1 1,3 0 6,1 0 0,4 0-36,0 0 1,-2 0 7,1 0 0,0 0 4,5 0 0,3 0 17,0 0 0,1 0-12,-1 0 0,-1 0-79,5 0 1,-2 0-15,2 0 1,-1-4 50,-3 0 1,-2 0-1,2 4 0,1 0 67,-1 0 1,2-1-56,-2-3 1,-3 3 16,3-3 1,3 3-16,1 1 1,-2 0 4,2 0 0,-4-1-40,4-3 1,3 2-11,1-1 1,2 1 29,-6 2 0,1 0-13,-1 0 1,3 0 26,-3 0 1,-2 0-19,2 0 0,-1 0-42,1 0 0,2-1 44,-2-3 0,3 3-20,1-3 1,0 3-17,-1 1 0,5-4-94,0 0 0,-2-1 86,-6 1 0,3 3 4,-3-3 0,2 1-7,2-1 0,0 3-3,0-3 1,-5 3 184,1 1 1,4-1-88,4-3 1,0 2-99,-5-2 0,1 3 37,0 1 1,4-4-7,-1 0 1,1 1-25,-4 3 1,-4-4-16,0 0 1,2 0 62,2 4 0,3 0-36,-8 0 0,0 0 49,1 0 1,0 0-35,4 0 0,-4 0 10,0 0 0,-5-4-9,1 0 0,1 0-1,-1 4 0,0 0 0,-4 0 0,1 0-4,-1 0 0,4 0 31,0 0 0,0 0-29,-4 0 1,0 0-2,1 0 0,-1 0 7,0 0 0,-1 0-81,-3 0 0,3 2 41,-2 2 1,-2-3-8,1 3 1,-4-3 32,5-1 0,-2 0-6,1 0 1,3-1-1,-3-3 0,-1 3 1,2-3 0,-5 2 120,5 2 1,-6 0-58,1 0 0,-2 0 63,-1 0 1,3 0-100,1 0 0,-1 0 6,-3 0-42,-1 0 0,2 4-15,3 0 1,-3 0 49,2-4 0,-2 0-21,-1 0 0,3 0-121,1 0 1,3 0 80,-4 0 1,2 0-8,-1 0 0,-2 0 79,5 0 0,-1 0 13,2 0 0,1 0 9,-1 0 0,-2 0 15,1 0 0,-1 0-27,2 0 1,1 0-12,-1 0 0,-2 0-19,1 0 1,1-4-45,3 0 0,0 0-14,0 4 1,0 0 4,1 0 0,-1 0-12,0 0 0,0 0 38,0 0 0,1 0 4,-1 0 1,3 0 83,-3 0 0,3 0-83,-7 0 1,3 0 84,1 0 0,4 0-60,0 0 1,0 0 7,-3 0 1,-1 0-24,0 0 0,0 0-8,0 0 1,1 0-44,-1 0 0,0 0 50,0 0 0,-1 0-18,-3 0 1,3 0 6,-2 0 1,0 0 31,0 0 0,4 0-12,-4 0 1,4 0 3,-5 0 1,2 0-5,-2 0 1,3 0 5,-2 0 0,-2 0 10,1 0 0,-5 0-15,2 0 0,0 0 72,0 0 0,3 0-65,-3 0 1,3 0 29,-3 0 0,3 0-36,-4 0 1,5 0 0,-5 0 1,5 0 7,-5 0 0,6 0-3,-2 0 1,3 0 48,1 0 1,-4 0-49,1 0 1,-1 0 146,4 0 1,1 0-130,-1 0 1,-4 0-9,0 0 0,1 0-19,3 0 0,0 0-4,0 0 1,-3 0-5,-1 0 0,0 0-99,5 0 0,-2 0 96,-3 0 0,3 0-19,-3 0 0,2 0 99,-2 0 0,2 0-85,-6 0 0,5 0 95,-5 0 1,4 0-69,-3 0 1,-1-3-38,-3-1 0,3 0 55,1 4 1,-1 0-1,-3 0 1,0 0 18,-1 0 0,5 0-1,-1 0 0,1 0-36,-5 0 1,1 0 11,-1 0 0,5 0 7,-1 0 1,1 4 5,-5 0 1,2-1-39,3-3 0,-3 2 37,2 2 0,-2-3-6,-1 3 1,3-3-37,1-1 0,3 4 2,-4 0 0,6 0-84,-2-4 0,-1 0 97,2 0 0,-1 0-43,4 0 1,4 0 28,0 0 1,1 0-19,-5 0 0,4 0 25,0 0 1,4 0 8,-4 0 1,0 0-8,-4 0 1,0 0 6,1 0 1,3 0-77,0 0 0,1 0 66,-1 0 1,-1 0-197,5 0 0,0 0 103,4 0 0,0-2 47,-1-2 1,1 3 35,0-3 0,5 2 6,2-2 1,0 3-21,0-3 0,-3 2 93,4 2 1,-2 0 53,1 0 0,2 0-65,-5 0 0,1 0 41,-1 0 1,-2 0-62,5 0 1,-4 0-26,1 0 1,-3 0 2,-2 0 0,5 0-6,0 0 1,-1 0 27,-3 0 1,4 0-21,0 0 1,-1 0 45,-3 0 0,0 0 9,0 0 0,0 0 11,-1 0 0,5 0-35,0 0 0,-2 0-140,-6 0 1,3 0 128,-3 0 1,1 0-6,-1 0 1,-3 0-72,-5 0 0,1 0 39,-1 0 0,-4-1-17,0-3 1,-8 3-45,0-3 148,-2 3-73,3 1 1,-4 0-531,-1 0-216,-4 0-722,2 0 1453,-15 0 0,-13-11 0,-13-1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1:58:16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70 7781,'-13'-1'0,"-1"-2"-541,-2-1 1,-3 0 540,3 4 0,6-1 0,6-3 0,34-18 0,9-9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2:01:53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252 387 7980,'-2'-20'-188,"-1"1"0,1 4 0,-2-3 0,3 0-36,1 0 1,1 2 0,2-2 0,2 0 228,2 0 1,-4 2-1,5-3 1,1-2-14,2 0 0,-1 1 1,-1 2-1,-1 0 38,1 0 1,0 4 0,0-2-1,-3 3 71,-1 2 0,-1 7-97,-4 8 1,-5 9-1,-4 15 1,-5 7 7,-6 6 1,-5 9-1,-4 5 1,1 3 29,0 4 1,-5-4-1,2 1 1,-1-5 85,1-2 0,4-10 1,8-11 27,3-10 1,9-15 0,5-11 0,9-14-99,8-14 1,7-4-1,5-8 1,3-3-222,0 1 0,-2 4 1,-5 4-1,0 4-368,1 5 1,-3 1 530,-1 6 0,-9 31 0,-5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2:01:54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36 302 7699,'-11'-12'-250,"4"1"0,-2 3 1,5 0-1,1-1 139,2-1 0,6-6 0,4-1 0,5-1 52,6-2 1,2-5 0,1 1 0,-1 3 91,-3 3 0,-2 3 1,-6 4-1,0 2 136,-4 2 0,-3 5 1,-8 2 8,-3 7 1,-9 7 0,-3 3 0,-3 1-112,-1 2 0,1-3 0,4 0-67,6 0 0,60-43 0,32-23 0,4 2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2:01:54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67 7776,'-6'-18'-553,"-3"1"-587,5 6 1349,0-1 0,3 6 0,-2 3-125,-1 6 1,-1 3 0,1 7 0,-2 3-50,-1 3 0,-7 4 0,3 3 1,-2 2 7,0 2 0,-3 1 0,0 4 0,-1-1-3,0 1 0,2-4 0,3-2 1,0-5-17,1-6-148,4-4 1,13-19 0,10-10 123,9-12 0,17-36 0,7-16 0,-11 22 0,-1 0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2:01:55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85 225 7623,'-17'16'-67,"-2"-1"1,2 1-1,2-6-232,2-2 0,9-6 0,7-9 0,10-10 311,7-8 0,2-4 1,8-6-1,-2 0-82,-2 0 1,-2 6 0,0 2-1,-2 3 23,-3 5 0,-5 10 109,-10 13 0,-5 11 1,-12 14-1,-1 0 57,-2 4 1,1-6 0,4-4-120,4-6 0,43-46 0,15-11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1:49:03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99 198 8202,'-16'0'-32,"0"0"0,-1-2-195,0-2 256,2 3-203,3-4 0,7 4 142,5-3 1,10 2 0,10-3 0,3 1 168,4 1 0,3-5-67,4 4 0,5-4 176,0 4 0,3-3-56,-3 3 1,5-4-43,-2 4 1,3-4-69,2 5 0,-1-3-17,1 3 1,3 0-124,0-5 1,-3 6 97,-5-2 0,-6-1-58,-1 1 0,-1-4 54,-7 4 1,-1-4-29,-7 5 0,-2-5-177,-6 4-158,-4 0 269,-2-1 0,-6 4-110,-3-3 0,1 2-282,-5 2 1,-1 0 161,-6 0 1,2 0 289,-2 0 0,-14-10 0,-2-3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1:49:05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47 151 8194,'-11'-1'-74,"4"-3"-277,-4 3 288,10-4 1,-8 4 119,5-3 108,0 2-24,4-3 13,0 5 0,5 0 90,3 0 1,4 0-146,3 0 1,5 0 12,7 0 1,6 0 203,6 0 1,10-1-91,1-3 1,7-1-60,5-3 0,2-5-99,6 6 1,-2-6-211,-2 5 0,-4-1 71,-8 1 0,-5-1-406,-10 5-164,-6 0 404,-15 4 1,-6-1-243,-8-3 332,-3 3 0,0-4-809,3 5 956,-3 0 0,20-11 0,-2-1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1:49:06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0 268 8056,'7'-5'-850,"2"2"608,-5-5 1,5 6 362,-2-2 1,4 1-8,0-1 1,2 3 56,3-3 0,-1 3-45,8 1 0,3-4 144,9 0 1,5-3-82,2 3 0,4-5-22,0 1 0,8-2-172,0-2 1,4 0 141,-7 1 1,1-1-224,-5 1 1,1-4 114,-10 4 1,-8-3-207,-7 6 1,-11 3 15,-1 1 0,-7 1 33,0-1 0,-4 3 47,-4-3 1,2 3-117,-6 1 1,4-4-101,-4 0 1,6-1 60,-2 1 0,-1 2-301,1-6 537,0 5 0,4-12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1:53:11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5767 8162,'-5'-16'-83,"-3"-4"1,-2-2-95,-2-1 0,6 5 1,1 3-1,1 2 351,0 1 0,0 4 1,5 2-1,3 0-104,4-1 0,2 5 0,3-2 0,3 2-38,3 2 0,-1 0 0,1 0 1,2 3 67,1 5 0,5 1 1,0 10-1,-1 3-11,-2 4 1,-1 9 0,1 10 0,-2 6-52,-3 7 0,-6 4 1,-7 0-1,-1 4-66,-2 2 0,-8 4 0,-5-2 0,-6-7-14,-2-6 1,-5-5-1,-4-6 1,0-1 70,-2-2 0,5-7 0,-3-7 0,2 0 18,2-3 0,-3 1 0,2-3 0,3-3-57,3-3 0,3 1 1,3-3-458,0-2 213,6-6 0,2-3 103,8-5 1,-2 0-1,6 0 1,1 0-52,2 0 0,1 0 0,4 0 0,3 0 202,3 0 0,53-42 0,-31 17 0,0-1 0</inkml:trace>
  <inkml:trace contextRef="#ctx0" brushRef="#br0" timeOffset="567">4049 3934 8164,'11'-18'0,"-2"2"0,2 7 0,3 3-43,3 1 1,2 6-1,5 8 1,2 7 344,1 7 1,4 5 0,-4 8 0,-2 3-163,-5 3 0,-3 5 0,-6 3 0,-4 4-160,-3 3 1,-9 1 0,-8-1 0,-9-3-45,-7-4 0,-5-3 1,-2-5-1,-1-4-8,-2-6 1,0-4 0,4-6-1,2-3-138,2-3 1,8-4-81,7-5 1,20-2-1,12-6 290,11-3 0,36-24 0,15-12 0,8-5 0,-1 1 0</inkml:trace>
  <inkml:trace contextRef="#ctx0" brushRef="#br0" timeOffset="1183">8412 2089 8164,'0'-12'245,"0"1"1,0-1-1,1 0-99,3 1 0,4 4 0,7 3 1,6 3-72,5 1 0,3 12 0,6 7 0,0 10-45,0 4 1,-5 12 0,-5 5 0,-4 7-2,-6 5 0,-7 3 0,-5 3 0,-6-1-112,-5-1 1,-8-7-1,-7 0 1,-6-5-52,-1-2 0,-3-6 1,2-4-1,-3-4-74,0-4 1,4-1 0,4-5 0,7-4-174,7-3 1,6-5 0,7-4 0,6-2 380,8-2 0,70-23 0,-29 2 0,0 0 0</inkml:trace>
  <inkml:trace contextRef="#ctx0" brushRef="#br0" timeOffset="1867">13611 139 8134,'0'-17'-38,"1"-1"1,2-3 0,2 1-100,1 5 1,-2 2 0,4 1 0,1 2 317,1 2 0,2 3 1,1 5-1,1 0-139,1 0 1,6 0-1,-2 1 1,3 3 96,2 4 1,-1 5 0,0 5 0,1 8 97,4 6 0,-5 3 0,1 11 0,-4 7-57,-4 6 0,-5 11 0,-9 7 1,-6 4-146,-7 5 1,-12 1 0,-12 6 0,14-47 0,-1 0-230,-2-1 0,-1-1 0,-25 36 1,-8-11-1,-5-6 13,-4-3 0,-3-10 0,0-6 0,1-9 83,-1-6 1,4-3 0,1-5 0,-1-2-23,1 2 1,5-5 0,8 1 0,8-1-748,7-1 867,0 1 0,-3-10 0,-8-1 0</inkml:trace>
  <inkml:trace contextRef="#ctx0" brushRef="#br0" timeOffset="2783">242 6661 7951,'12'0'-128,"0"0"1,1-4 0,3-1-1,9-3 124,8-5 1,14 0 0,13-6-1,13-3 30,10-4 1,-35 11 0,1-1-1,4-2 1,1-2 0,4-1-1,0 1-14,3-1 1,1 0-1,2-1 1,1-1-1,-3 2 1,1 0-1,1-2 1,2 0-136,1 0 0,1 0 0,5 0 0,0 0 1,1-1-1,0 1 0,1 0 0,0 0 112,1 0 1,1-1 0,3-1 0,1-1-1,5-2 1,1 0 0,2-1 0,0-1-96,2-1 1,0 0-1,-27 10 1,0 0 0,0 0-1,0 0 1,-1 1-1,1-1 1,2-1 0,0 0-1,0 0 116,2 0 0,1-1 0,-1 0 1,2 0-1,0 0 0,1-1 0,-1 1 1,0 0-1,0 0 0,0-1 1,0 1-1,0 0 40,2 0 0,-1 0 0,1-1 0,0 1 0,-1 0 0,2 0 0,2-1 0,1 1 0,0 0 0,-1 0 0,-1 0 0,1 1-118,-2 0 1,1 0 0,-1 0 0,3-1 0,-1 0 0,0 1 0,-3 0 0,-1 1 0,0-1 0,2 0 0,1 0 0,0 1 74,0-2 0,1 1 0,0 1 0,1 0 0,-1 1 0,1 0 0,-2 0 0,-1-1 0,0 0 0,0 1 0,-1 1 0,0-1-4,0 1 0,-1-1 0,1 1 1,1-1-1,0-1 0,1 0 1,0 0-1,2 1 0,-1-1 1,0 1-1,0 0 0,0 0 4,-1 0 1,-1 0 0,1 0 0,0 2 0,0 0-1,-1 0 1,-2 0 0,0 1 0,1-1 0,0 1 0,1 0-1,0 0 14,-1 0 1,1 1 0,0 0-1,-2-1 1,1-1 0,-1 1-1,-1 1 1,-1-1 0,1 1-1,-4 0 1,0 1 0,-1 0-116,30-7 1,-1 0-1,-2 1 1,-1-1 0,-1 0-1,0-1 1,-5 2 0,0 0 42,-4 1 0,-1 1 1,-5 1-1,-2 0 1,-7 1-1,-1 0 1,-3 2-1,-1-1-6,-2 3 0,-2-1 1,-4 2-1,-2 0 1,38-10-1,-13 3-538,-12 3 595,-7 3 0,-10-1 0,-4 2 0,-6 3 0</inkml:trace>
  <inkml:trace contextRef="#ctx0" brushRef="#br0" timeOffset="3400">4176 4584 8171,'17'-16'-112,"4"0"1,5-1-230,5 0 1,8-2 0,9 2 0,10-1 572,11-3 1,10 3-1,13-1 1,-43 9 0,0-1-153,3 0 1,0 0 0,8 0-1,0-1 1,1 1 0,0 0-1,1 1 1,1 0-146,1 0 0,2 0 1,1 1-1,0-1 1,5-2-1,0 1 1,3-1-1,0 2 71,1 0 1,1 0 0,1-1 0,0 0 0,0 2 0,0-1 0,3-1 0,0-1-12,1-2 0,1 1 0,5 0 0,2 0 0,-3-2 0,1 0 0,-1 1 0,0-1-115,0 0 1,0 0-1,1 2 1,1-1 0,1-1-1,0-1 1,1 1 0,-1-1 126,-1 1 1,1 0 0,-1 1 0,-1 0 0,-6 2 0,1 1-1,0-1 1,1-1 33,1 0 1,-1-1 0,-2 3-1,0-1 1,-1 0 0,-1 0-1,-3 2 1,-2 0-86,-2 2 0,-1 0 0,-2-2 1,0 0-1,0 2 0,-1-1 0,0 1 1,-1 0 47,-2-1 0,0 1 0,-3-2 0,-1 1 0,-5 0 0,-1 1 0,0-1 0,-1 1-34,0 0 0,0-1 0,-3 0 0,-1-1 0,44-6 0,-4 2-85,-6 1 1,-4-2 0,-4-1-1,-5 2-6,-5 1 0,-5 2 0,-7-1 121,-5 1 0,1 4 0,-3 1 0,-7-3 0,-6-4 0</inkml:trace>
  <inkml:trace contextRef="#ctx0" brushRef="#br0" timeOffset="4000">8830 2599 8171,'1'7'-123,"3"-3"190,4-3 0,-2-1 0,3 0 0,4 1 126,5 3 1,7-1 0,6 3 0,9 2-68,7 2 0,13 1 1,8 9-1,5 3-114,3 3 1,1 6-1,2-1 1,0 3-110,0 1 0,-2 0 0,-7-1 0,-1 1-89,1 0 1,0-2 0,-2-2 0,-1-2 96,-1-1 1,1-2 0,6 5 0,3 0-42,0-1 0,1 3 0,-3-2 130,8 3 0,4-5 0,12 2 0,-26-9 0,0 1 0,-1-1 0</inkml:trace>
  <inkml:trace contextRef="#ctx0" brushRef="#br0" timeOffset="4734">13692 1288 8144,'-10'-11'-93,"2"-1"1,2 4-1,3 0 146,-1-1-6,0-1 0,6 4 0,1 2-83,5 2 1,-3 12-1,-1 4 1,-2 5 92,-2 6 1,-2 5 0,-2 3 0,-5 5-77,-5 9 1,-9 4 0,-9 9 0,-7 3-30,-7 7 0,-11 0 0,23-30 0,0-1 0,-3 1 0,-1 0-15,-2 0 1,-1 0 0,-1-1 0,0-1 0,1-4-1,-1-2 1,0-1 0,-1 0 67,-1-1 1,-1-1 0,0 2 0,0 0-1,0 0 1,0-1 0,1-1 0,0 0 82,1-1 1,0-1 0,0 0 0,0 0-1,3 3 1,-1 0 0,1-1 0,-1 1 244,-40 28 0,42-26 0,0 1 0,-37 25 1,2 2-137,1 3 0,0-1 1,3 0-1,7-8-134,6-5 1,3-7 0,6-4 0,6-3-337,4-4 0,8-8 0,10-7-1394,5-3 1269,7-2 0,8-10 0,8-4 1,2-6 397,2-3 0,-1 0 0,11-15 0,3-4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1:53:25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1665 8046,'0'-16'-394,"0"1"67,-5 0 0,3 8 489,-6 3 1,5 4-1,-2 5 1,1 7 60,0 6 1,-1 4 0,3 2-1,-2 4-18,1 2 0,1 0 0,-1 1 0,-1 1-89,2 2 0,0-3 0,4-2 0,0 0-131,2-3 1,4-2 0,-3-2-1,0-3-123,0-3 0,4-7 1,-1-3 60,2-1 0,2-2 0,1-8 0,2-5 67,5-5 1,2-4 0,1 2 0,0-1-45,0-2 0,0 2 1,1-1-1,-1 3-141,0 2 1,-4-3-1,-1 1 1,-1 2-7,-3 1 0,-1 2 1,-1 0-1,-2 2-48,-2 2 0,-2 0 0,-3-2 160,1 1 0,-2 2 0,-4-3 0,-3 2 34,-2 2 0,0-2 1,-5 1 119,0 0 1,1 3 0,-1-1 263,1 3 0,-1-3 276,0 0 1,6 2-276,2 6 1,3 3 0,1 8 0,1 1-156,3 2 0,1-2 0,4 3 1,-1 2-236,1 1 1,5 0 0,1-2 0,0-2-439,-2-1 0,-2 3 0,1-5 1,-1-1-860,1-1 1357,0-1 0,9-27 0,4-5 0</inkml:trace>
  <inkml:trace contextRef="#ctx0" brushRef="#br0" timeOffset="467">952 1270 7847,'0'-11'-119,"0"-1"483,0 1 1,1 13 0,3 7 0,4 7-46,2 4 0,2 6 0,1 2 0,1 2-276,1 2 0,5-2 0,-5 0 0,1-2-448,0-2 0,-1-2 0,3-1 1,-2-1-203,-1-2 0,-6-3 0,-3-6-485,-1 1 1092,-1-6 0,-19-11 0,-5-8 0</inkml:trace>
  <inkml:trace contextRef="#ctx0" brushRef="#br0" timeOffset="1451">987 1595 7996,'-4'-11'0,"0"-1"-186,1 1 1,2-1 0,2 0 262,3 1 1,3 0-1,4 2 1,1 2 11,0-2 1,0-2-1,3 1 1,1 1-35,2 1 1,-3 0 0,1-3 0,0-1 16,-1 1 1,5-1 0,-5 0 0,-1 1 36,-1-1 0,-1 1 1,-1-1-41,1 0 1,-2 1-1,-1-1-78,-1 1 1,-1-1 14,0 0 0,0 5 111,-3-1 30,-3 5 0,8 3 0,-4 8-99,2 2 1,-5-2 0,3-1 0,-1-1-133,0 0 0,1-2 0,-1 3-189,4-2 1,-2-1 0,2-4 19,1 0 0,0-5 0,0-4 0,-1-4 133,1-3 0,1-3 0,2 3 1,-1 2 254,1 1 1,0 3 0,-1 2 183,1 4 1,-1 10-1,1 6 1,0 9 40,-1 5 1,-1 10 0,1 1 0,-2 5-131,0 2 1,4 3 0,-7-4 0,1 2-304,-3 1 1,-3-1 0,-1-2-1,-1-6-208,-3-4 0,-3-5 1,-6-6-1,-1-3-2,-1-3 1,-2-9 0,3-3 0,-2-4 176,2-4 0,1-3 1,2-7-1,0-3 51,4-1 1,-3-5 0,7-6-1,0 1 98,2-1 0,1-2 0,1 3 1,3-2 25,4-2 0,-2-1 0,2-1 0,2 2-105,4 1 0,-1 5 0,4-2 1,-2 1-147,1 0 1,1 0 0,-3 5-1,1 1 9,0 2 0,1 1 0,0-2 1,-2 5 17,-1 2 1,-3 5-1,-1 0 192,-1-1 317,0-1 1,-1 4-66,1 2 0,-4 8 1,4 5-1,-1 4 3,0 2 1,3 6-1,-2-2 1,2 2-169,2-2 0,-2 3 0,-1-4 1,-2 1-176,-2 1 1,3-5 0,-3 3-1,0-1-660,0-3 0,-1-1-566,-4-1 1029,0-6 0,-1-6 0,-3-6 1,-3-3 130,1-3 1,-4 3 0,3-6 0,-1 2 130,1 1 0,0-3 1,-2-2-1,3-1 56,1-3 0,-3 0 0,4 0 1,0 0 202,-1 0 0,4-3 0,-3 4 0,2 0 33,2 0 1,4 0 0,1 3 0,2 0-32,2 1 1,3 4-1,2 4 1,1 0 49,-1 2 1,-1 1 0,-1 6-289,0 3 1,-6 2-1,-2 6 1,-3 0-142,-1-1 1,0 5-1,-1-1 1,-2-1-256,-1-1 0,-5-1 0,3 0-325,-1-1 1,1-3-681,2 0 1364,3-6 0,-4 3 0,46-36 0,11-7 0</inkml:trace>
  <inkml:trace contextRef="#ctx0" brushRef="#br0" timeOffset="1968">2020 1003 7979,'10'-11'9,"-2"-1"1,2 1 0,-4-1 22,1 0 1,2 1-1,-4-1-32,1 1 1,-3-1 0,1 0 25,-3 1 1,-1-1 0,0 1 0,0-1-23,0 0 0,0 5 0,0-1-99,0-1 1,-5 2 216,-3 0 0,-2 5 61,-2 2 0,2 6 0,1 5 1,3 1-35,0-1 0,3 5 1,3-1-1,0 0-37,0-3 1,0 4-1,1-1 1,1 0-104,2-3 0,4 0 0,-3 0 1,2-2-77,2-2 1,1 1-1,2-5 1,-1-2-108,1-1 1,1-2-1,1-3 1,3-3 24,1-4 0,-4 0 0,1-2 0,0-3 11,0-3 1,-3-2-1,1 1 1,-4 0-4,0 0 0,-4-2 0,-1 0 1,-3 3 146,-1 3 1,0 3 0,-1 3 192,-3 2 0,1 3-20,-5 5 1,5 1 0,-4 3 0,2 4 91,2 2 1,6-2-1,2 0 1,3 1 79,5 1 1,0-2 0,6-1 0,2 1-218,1-1 1,-4 2 0,-2-4-1,0 0-295,-1 0 0,-3 4 1,-6-1-1,-2 2-263,-5 2 1,-4-1-1,-8 1 1,-3 0 67,-3-1 0,-3 1 0,0-1 1,3 0-374,3-3 1,7 1 728,2-6 0,61-40 0,12-15 0</inkml:trace>
  <inkml:trace contextRef="#ctx0" brushRef="#br0" timeOffset="3002">3029 319 7996,'-6'5'-263,"-1"-4"1,5 4 400,-2 1 0,-4-4 0,4 6 81,2 1 0,2 0 0,4 0 0,2-1-162,0 1 0,5-3 0,-2 1 0,4-2 1,2-3 0,1 4 0,-4-3 0,3 0-12,0-2 0,1-2 1,-3-2-1,1-2-99,1-1 0,1-2 1,-5-4-1,0 0 32,-4-4 0,2 3 0,-5-4 1,-1 2-15,-2-1 0,-1 1 0,0 2 0,0-1 12,0-2 1,-1 1 0,-3 3 0,-4 2 16,-2 2 0,-2-1 0,2 4 1,1 0 6,1 0 0,0 1 0,-3 4 4,-1 0 0,6 1 0,1 2 0,1 2-19,0 1 0,0 2 0,4 5 0,0 1-38,0 2 1,0-1 0,1-3-21,3-1 1,3 0 0,4-2 0,1-3 15,-1-1 0,1-1 1,0-4 57,-1 0 1,5-5-1,-1-3 1,-1-3 15,-1-5 0,0-1 0,1-3 1,2-1-1,-2-3 0,-1 1 1,-2-6-1,1 2 58,0 0 0,-5 4 0,0 5 264,-2 1 1,0 3 0,-2 7-101,1 7 0,0 11 1,-4 8-1,1 4-52,3 4 0,-2 3 1,6 5-1,1 0-58,1-1 0,2 1 0,0-1 0,-1-2-110,1-1 0,3 2 0,2 4 0,0-5-246,0-3 1,2 2 0,-2-4 0,-1-1 0,1-1 1,2-7-1,-3-4 1,-2-5 115,-1-5 0,-3-4 0,-1-4 0,-2-4-13,-2-2 0,-1-6 0,-4 0 0,0-1-41,0 0 0,-5 2 0,-4 3 0,-4-1 36,-3-2 1,-4 2-1,0-1 1,0 3 203,0 4 0,0-1 0,3-4 0,0 1 108,0-1 1,6 0 0,4 1 0,2-1-95,3 1 1,2-5 0,4-1 0,5 1-182,5-1 0,4-2 1,5 2-1,1 0-330,4 0 1,-4-2 0,4 3 0,-1 2-989,1 1 1408,-1-3 0,-4 13 0,0-1 0</inkml:trace>
  <inkml:trace contextRef="#ctx0" brushRef="#br0" timeOffset="3768">2020 2698 8797,'0'-8'-487,"0"0"401,0-1 0,0-1 1,0-2-1,0-1 54,0-2 1,-4 1 0,-1-4 0,-2 0 29,-2 0 0,-1 3 0,-3-1 0,-1 1 82,-2 4 0,-1-2 0,3 9 0,-2 2 0,-3 0 0,4 4 0,-3 1 0,1 6 108,3 6 1,2 3 0,5 5 0,3 1 27,2 3 0,2-1 0,0 4 0,2-2-111,2-2 0,3 2 1,8 0-1,0-3-95,-1 0 0,3-6 0,0-1 0,0-1-57,-1-3 1,0-6 0,-5-4 0,1-3-26,0-1 0,-5-3 0,0-3 0,-1-7-12,1-4 0,-4-2 0,4-6 0,-2 0-167,-2-2 1,-1-2 0,1 3 0,1 1 117,-2 3 1,0 0 0,-2 6 0,0 2 439,0 1-184,0 2 0,0 6 1,0 5-1,0 6 72,0 4 1,1 6 0,1 1 0,2 1-119,-1 2 0,3-2 0,2 2 0,2-1-130,2-1 0,0-1 1,-1-6-1,1 1-147,-1 0 1,5-2 0,1-2-1,-1-4-193,1-3 0,4-2 0,-3-5 0,1-4 25,1-4 1,-5-5 0,3 2 0,-1-1 367,-3-3 0,-1-1 0,-1-1 0,-11-21 0,-2-5 0</inkml:trace>
  <inkml:trace contextRef="#ctx0" brushRef="#br0" timeOffset="5785">2228 2384 7903,'0'12'-128,"2"-2"1,0-1 510,2-1 1,4 0 0,-3 5-1,2 1-227,2 1 1,1 5-1,1-4 1,1 3-160,0 1 1,-1-3-1,0-2 1,-4-2 49,-3-1 1,1 0-63,-1-1 0,0-6 0,-4-5-141,0-6 0,-4-6 0,0-2 0,1-3 1,-3-1 0,5 0 1,-3-2-1,3 1 131,1 3 0,0-4 1,0 5-1,0 1 130,0 1 0,0 1 1,0 1-34,0-1 0,5 2 0,3 2 16,2 4 0,-2 3 1,0 1-1,1 1-37,1 3 0,2 2 0,-1 6 0,1 0-88,-1-1 1,1 1 0,0-1 0,-1 1-87,1 0 0,-1-1 0,1 1-52,0-1 1,-1-4 0,1-3-100,-1-3 1,1-7 0,0-5 35,-1-3 1,-3-3 0,0 2 0,1-4 101,1-3 1,0-2-1,-1 1 1,-2-1 172,-2-3 0,4 2 0,-3-2 1,2 3 129,0 0 1,-6 5-1,4 0 1,-2-1 144,-1 2 1,1 2 533,-4 4-606,0 0 1,-5 11 0,-1 5-82,-1 5 0,-2 6 1,4 2-1,0 0-33,0 0 0,-3 3 0,3-2 0,0 2-22,-1-1 0,3-5 0,3 3 1,0-2-152,0 1 1,0-1 0,0-3-299,0 0 0,1-6-1,3-2 0,2-4 1,6-4 128,-1-4 1,-3-3 0,-1-3 0,-2-2 114,-3 2 0,4 1 0,-3 1 0,1 1 69,1-1 0,-3 4 0,3 1 122,0-2 1,-2 4-1,3-1-12,-1 1 0,0 4 1,-2-2-1,2 6 53,2 5 1,-4-2 0,5 2 0,1 1-104,1 1 1,2-2-1,0 0 1,-1-1-143,1 0 0,-1-2 1,1-5-1,0 0-111,-1 0 0,0-1 0,-2-3 0,-2-4-4,2-2 1,-2-6 0,-1-2 0,-1-2 66,-2-5 1,-2-10 0,-2-1 0,-3-4 161,-4-4 0,-2-2 0,-3-4 0,-1-3 0,-1 0 0,-1 1 0,4 9 0,1 3 205,-1 5 0,1 9 1,-1 4 438,0 9 1,6 8-345,2 9 1,3 2-1,1 7 1,1 3-84,3 3 1,-1 4 0,4 4 0,2 3-39,2 0 1,4 3 0,1-2-1,-1 3-62,2 0 1,-3-4-1,5-2 1,1 0-91,-2-1 1,2 0-1,-3-5 1,0-3-71,0-4 1,-2-3-1,-3-3 1,-1-3-30,1 0 0,0-4 1,-1-6-1,1-3-13,-1-4 1,1-4 0,-2-2 0,-1-1-72,-1-3 0,0 1 0,3-2 0,0 1 75,-4 1 0,3-5 0,-7 6 0,1-2 111,1 2 0,-3-3 0,2 4 0,-3 0 106,-1 2 0,0 3 153,0 2-222,0 4 0,0 3-7,0 8 0,0 3 0,0 6 0,1 1 42,3 1 1,-1 5 0,6-4 0,2 1-215,3 0 0,2 0 0,-5-4 0,1 0-95,0-3 1,-1-5 0,2 1-162,3 0 1,-3-9-1,1-7 1,-5-6-21,-5-2 0,-3-5 0,-1-4 0,0 0 205,0-2 0,-1 5 0,-2-3 0,-2 4 373,-2 3 0,4 4 98,-5 4 0,5 8 1,-1 8-1,4 10 92,4 7 0,3 7 0,6 4 0,2 7 135,4 7 1,7 2 0,3 8 0,0 3-208,3 5 1,5 9-1,-1-1 1,-4-3-314,-2-2 0,-9-7 1,-5-1-1,-4-7-143,-5-8 0,-3-7 0,-8-16 0,-5-6-313,-5-7 0,0-6 0,-5-4 0,-2-5-3,-1-4 0,-2-13 1,-2 0-1,-3-4 157,0-5 1,2 1 0,-3 0 0,2 1 334,2-1 1,1-2 0,3 1 0,3 2 162,4 4 0,7-2 1,4 2-1,3 1 82,1 2 0,6 1 0,6 0 0,6-2-322,4-2 1,0 2 0,-2-2 0,-2 3-302,-1 1 1,-1 1 0,-6 1 0,-1 3 81,-1 1 1,-6-2-1,2 3 1,-3 1 204,-1-2 1,0 3 0,0-4-1,0 0 37,0 0 1,-1 2-1,-2-4 1,0-3 37,0-3 0,-2-6 1,0 1-1,-2-4-55,-2-4 1,3-2-1,-2-6 1,0 2 100,2 3 0,-3 2 0,5 5 0,0 1 422,-1 4 0,4 6 0,-2 10-161,6 5 0,-1 5 0,5 8 0,-1 5 73,1 5 0,2 6 0,5 7 1,1 4-5,-1 2 0,3 3 0,0 3 0,0 4-208,0 2 0,2 1 0,-2-1 0,-1-2-291,1-5 0,-1-1 0,-5-3 1,0-1-592,-4-6 1,-2-2 61,-5-9 0,-1-6 0,-3-7 97,-3-6 1,-3-3 0,1-7-1,2-1 543,-2-2 0,2-1 0,0 3 0,-1-1 0,1 1 0,-2 1 0,4 1-48,-1 1 0,2 0 0,-3 2 21,2 1 0,0 1 497,1-5 0,3 1-378,-3-1 0,4 2 1,3 1-1,2 1-81,1-1 0,1 2 0,2 0 0,-2-2 5,2-2 0,2 0 0,0-1 0,2 0 103,3 1 1,-3-1 0,2 2 0,-2 1 118,-1 1 1,1 4 0,1-2 0,1 1 29,-1 2 1,-1 2 0,-1 1 0,-1 0-50,1 0 1,-2 5 0,-1 3 0,-1 2-160,1 2 0,-2 3 1,-1 2-1,-1 0-209,-2-1 1,-2 0 0,-1-4-1,0-1-495,0 1 1,-1-1 0,-3 0-1052,-4-4 1695,-2-1 0,-22-32 0,-6-6 0</inkml:trace>
  <inkml:trace contextRef="#ctx0" brushRef="#br0" timeOffset="5934">3702 1270 7968,'0'-11'118,"0"-1"1,0 4 0,2 2-59,1 1 0,0 1-60,5 4 0,20 62 0,9 15 0</inkml:trace>
  <inkml:trace contextRef="#ctx0" brushRef="#br0" timeOffset="6467">4004 1340 7968,'0'-12'-120,"0"1"0,0-1-267,0 1 0,-4 3 372,0 0 99,0 6 1,4-2 0,0 8 54,0 3 1,0 5 0,0 2-1,0 2 41,0-2 0,0 0 1,0 0-1,0 2-62,0-2 1,0 0-1,0 0 1,0 2-24,0-2 1,4-1 0,0-2 0,0 0-163,1-4 1,2 2-1,4-5 10,1-1 1,-4-2 0,-1-1 0,2-1-25,2-3 0,-4-6 0,1-7 0,0-1-6,-2-3 1,3-1 0,-5 0 0,-1 2 2,-2 0 0,-1 1 1,0-3-1,0 3 145,0 3 1,0 3-1,0 2 281,0-1 0,0 4-91,0 1 1,1 4 0,3-1 0,4 3 101,2 1 0,3 1 1,3 2-1,3 2-111,3 1 0,5-2 0,0 3 0,-1-1-218,-2 1 1,-4-3 0,-2 3-1,-2 1-566,-1-2 0,-8 5 285,-3-4 0,-9 4 0,-5-1 0,-6-1-59,-2-1 0,-1-2 1,-4 2-1,1-3-70,2 0 0,0-3 1,4 2-347,2-3 0,1-1 732,2 0 0,30-31 0,8-8 0</inkml:trace>
  <inkml:trace contextRef="#ctx0" brushRef="#br0" timeOffset="6601">4503 1120 7968,'0'-12'0,"-1"2"0,-2 1 0,-2 2-1110,-2 2 1110,5 1 0,-8 35 0,3 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1:58:14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82 7835,'0'-12'-298,"0"4"0,0 1-290,0-3 0,0 0 922,0-1 1,0 3-113,0 0 0,-2 6 138,-1-2-479,1 2 1,-4 2 118,2 0 0,8 11 0,-3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1:58:14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 7821,'-8'0'728,"0"0"-1399,6 0 671,-4 5 0,6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01:58:16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82 7422,'-7'-11'-265,"-1"4"0,0-2 623,-3 5-442,4 0 1,3 4 83,8 0 0,49-21 0,17-4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4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fld id="{97774DDC-B97F-48F9-B6DC-3DB16BB596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355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30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643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16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92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65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37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18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08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49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28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396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59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1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28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32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44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63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1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20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891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69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64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03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87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=Bqc9GfB8oa4</a:t>
            </a:r>
          </a:p>
        </p:txBody>
      </p:sp>
    </p:spTree>
    <p:extLst>
      <p:ext uri="{BB962C8B-B14F-4D97-AF65-F5344CB8AC3E}">
        <p14:creationId xmlns:p14="http://schemas.microsoft.com/office/powerpoint/2010/main" val="3156425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 1: </a:t>
            </a:r>
            <a:r>
              <a:rPr lang="en-US" dirty="0"/>
              <a:t>https://docs.google.com/document/d/1TEbmuFIthG3Tbmv7OdtzD5rxHvMO3lJOR806vPK1zY4/edit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 2: </a:t>
            </a: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/document/d/1zvyaS5Bjs4kAlFF7jigdHfogQ3W8-Gm19VluKPyElo4/edit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 3: </a:t>
            </a: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/document/d/1iAKI9d6or786EWornqvf4SeS6p1H8BvIFaAp8oAO-8o/edit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 4: </a:t>
            </a: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/document/d/1TM9JkcDmWO2W3ePFeahfQlcWOH6g5xvjDzyizFw0iso/edit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 5: </a:t>
            </a: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/document/d/1Sykb4T8SWnRQRTTh6QtH3s58PsO361chE-1p5od3ugw/edit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 6: </a:t>
            </a: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/document/d/1tQo-T87jP5ZgfMD0z6NoGX_RLbKjzLOHajIo8Is4fDo/edit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 7: </a:t>
            </a:r>
            <a:r>
              <a:rPr lang="en-US" b="0" dirty="0"/>
              <a:t>https://</a:t>
            </a:r>
            <a:r>
              <a:rPr lang="en-US" b="0" dirty="0" err="1"/>
              <a:t>docs.google.com</a:t>
            </a:r>
            <a:r>
              <a:rPr lang="en-US" b="0" dirty="0"/>
              <a:t>/document/d/1BRmuL4e3eewE_QPR3tjLo5cr6MfeZ5JqZGtaeNCwQQ4/edit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 8: </a:t>
            </a:r>
            <a:r>
              <a:rPr lang="en-US" b="0" dirty="0"/>
              <a:t>https://</a:t>
            </a:r>
            <a:r>
              <a:rPr lang="en-US" b="0" dirty="0" err="1"/>
              <a:t>docs.google.com</a:t>
            </a:r>
            <a:r>
              <a:rPr lang="en-US" b="0" dirty="0"/>
              <a:t>/document/d/1uRIpHAAodL73k_W2-UZfU-WUFmKPLw31nswplEGcqYg/edit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 9: </a:t>
            </a:r>
            <a:r>
              <a:rPr lang="en-US" b="0" dirty="0"/>
              <a:t>https://</a:t>
            </a:r>
            <a:r>
              <a:rPr lang="en-US" b="0" dirty="0" err="1"/>
              <a:t>docs.google.com</a:t>
            </a:r>
            <a:r>
              <a:rPr lang="en-US" b="0" dirty="0"/>
              <a:t>/document/d/1UrsbjFRkVzfMSwwxiIh3kCVMcjPfIPTM7gH2qPBngRg/edit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65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1727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034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00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86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6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6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302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72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76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3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36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23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77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293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data set (omits 2007-2010 observations)</a:t>
            </a:r>
          </a:p>
        </p:txBody>
      </p:sp>
    </p:spTree>
    <p:extLst>
      <p:ext uri="{BB962C8B-B14F-4D97-AF65-F5344CB8AC3E}">
        <p14:creationId xmlns:p14="http://schemas.microsoft.com/office/powerpoint/2010/main" val="10092397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64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35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57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32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41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097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742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974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7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994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4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260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6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3"/>
            <a:ext cx="8229600" cy="4264025"/>
          </a:xfrm>
        </p:spPr>
        <p:txBody>
          <a:bodyPr/>
          <a:lstStyle>
            <a:lvl1pPr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794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419600" y="6553200"/>
            <a:ext cx="1905000" cy="304800"/>
          </a:xfrm>
        </p:spPr>
        <p:txBody>
          <a:bodyPr/>
          <a:lstStyle>
            <a:lvl1pPr>
              <a:defRPr sz="105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10A3A28-1432-4FDB-9569-E197E51B00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7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111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5A61A0-9645-46B1-89CF-8EBF9AD0E2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7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ln>
            <a:noFill/>
          </a:ln>
        </p:spPr>
        <p:txBody>
          <a:bodyPr/>
          <a:lstStyle>
            <a:lvl1pPr marL="288918" indent="-288918">
              <a:buFont typeface="Arial" panose="020B0604020202020204" pitchFamily="34" charset="0"/>
              <a:buChar char="►"/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8311" indent="-284156">
              <a:buFont typeface="Arial" panose="020B0604020202020204" pitchFamily="34" charset="0"/>
              <a:buChar char="►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808018" indent="-234945">
              <a:buFont typeface="Arial" panose="020B0604020202020204" pitchFamily="34" charset="0"/>
              <a:buChar char="●"/>
              <a:tabLst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add first-level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5C573-03A5-F245-A862-E0337D0F96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F9E94-0070-E54F-8069-7E6F97D6D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7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Line 7"/>
          <p:cNvSpPr>
            <a:spLocks noChangeShapeType="1"/>
          </p:cNvSpPr>
          <p:nvPr userDrawn="1"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092E78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3200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9"/>
          <p:cNvSpPr txBox="1">
            <a:spLocks/>
          </p:cNvSpPr>
          <p:nvPr userDrawn="1"/>
        </p:nvSpPr>
        <p:spPr>
          <a:xfrm>
            <a:off x="6705600" y="6477004"/>
            <a:ext cx="24384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/>
                </a:solidFill>
                <a:latin typeface="NewsGoth BT" pitchFamily="34" charset="0"/>
              </a:defRPr>
            </a:lvl1pPr>
          </a:lstStyle>
          <a:p>
            <a:pPr>
              <a:defRPr/>
            </a:pPr>
            <a:r>
              <a:rPr lang="en-US" sz="1200" b="1" dirty="0">
                <a:solidFill>
                  <a:schemeClr val="accent4">
                    <a:alpha val="33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Analytics</a:t>
            </a:r>
          </a:p>
        </p:txBody>
      </p:sp>
      <p:pic>
        <p:nvPicPr>
          <p:cNvPr id="40967" name="Picture 2" descr="carey.small.horizontal.blu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8600" y="6145439"/>
            <a:ext cx="2362200" cy="97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609600" y="152404"/>
            <a:ext cx="78867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10A3A28-1432-4FDB-9569-E197E51B00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A1895-AFE7-974D-977A-2F9DD983B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78" r:id="rId3"/>
    <p:sldLayoutId id="2147483979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92E78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1pPr>
      <a:lvl2pPr marL="914377" indent="-457189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~"/>
        <a:defRPr sz="24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2pPr>
      <a:lvl3pPr marL="1371566" indent="-342891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–"/>
        <a:defRPr sz="20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3pPr>
      <a:lvl4pPr marL="1828754" indent="-342891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»"/>
        <a:defRPr sz="20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4pPr>
      <a:lvl5pPr marL="2285943" indent="-342891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5pPr>
      <a:lvl6pPr marL="2743131" indent="-342891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6pPr>
      <a:lvl7pPr marL="3200320" indent="-342891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7pPr>
      <a:lvl8pPr marL="3657509" indent="-342891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8pPr>
      <a:lvl9pPr marL="4114697" indent="-342891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6.jpe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customXml" Target="../ink/ink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customXml" Target="../ink/ink6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lgorithms-tour.stitchfix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customXml" Target="../ink/ink8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14.xml"/><Relationship Id="rId3" Type="http://schemas.openxmlformats.org/officeDocument/2006/relationships/image" Target="../media/image53.png"/><Relationship Id="rId7" Type="http://schemas.openxmlformats.org/officeDocument/2006/relationships/customXml" Target="../ink/ink11.xm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eg"/><Relationship Id="rId11" Type="http://schemas.openxmlformats.org/officeDocument/2006/relationships/customXml" Target="../ink/ink13.xml"/><Relationship Id="rId5" Type="http://schemas.openxmlformats.org/officeDocument/2006/relationships/image" Target="../media/image55.jpe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customXml" Target="../ink/ink12.xml"/><Relationship Id="rId1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6.tiff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 bwMode="auto">
          <a:xfrm>
            <a:off x="1676400" y="2819400"/>
            <a:ext cx="746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Business Analytics</a:t>
            </a:r>
          </a:p>
          <a:p>
            <a:r>
              <a:rPr 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Session 1</a:t>
            </a:r>
          </a:p>
        </p:txBody>
      </p:sp>
    </p:spTree>
    <p:extLst>
      <p:ext uri="{BB962C8B-B14F-4D97-AF65-F5344CB8AC3E}">
        <p14:creationId xmlns:p14="http://schemas.microsoft.com/office/powerpoint/2010/main" val="68267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bit about me..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9ED1E-38F3-4F4F-ADC7-52B81739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939" y="1333500"/>
            <a:ext cx="4350151" cy="419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5078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bit about me..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9ED1E-38F3-4F4F-ADC7-52B81739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939" y="1333500"/>
            <a:ext cx="4350151" cy="4191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E1C4D3-11BD-F543-8C6A-16B610FCD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3" y="2895602"/>
            <a:ext cx="3969151" cy="246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higan Medicine | University of Michigan">
            <a:extLst>
              <a:ext uri="{FF2B5EF4-FFF2-40B4-BE49-F238E27FC236}">
                <a16:creationId xmlns:a16="http://schemas.microsoft.com/office/drawing/2014/main" id="{71B64AE1-735B-B6DC-2131-1DA9F609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724400"/>
            <a:ext cx="585187" cy="32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45187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7D4ABF-F0D2-0042-A5ED-725B7A9F493B}"/>
              </a:ext>
            </a:extLst>
          </p:cNvPr>
          <p:cNvSpPr txBox="1"/>
          <p:nvPr/>
        </p:nvSpPr>
        <p:spPr>
          <a:xfrm>
            <a:off x="2667000" y="5093912"/>
            <a:ext cx="410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My research interests</a:t>
            </a:r>
          </a:p>
        </p:txBody>
      </p:sp>
      <p:pic>
        <p:nvPicPr>
          <p:cNvPr id="14344" name="Picture 8" descr="Misbehaving: The Making of Behavioral Economics: Thaler, Richard H.:  9780393352795: Amazon.com: Books">
            <a:extLst>
              <a:ext uri="{FF2B5EF4-FFF2-40B4-BE49-F238E27FC236}">
                <a16:creationId xmlns:a16="http://schemas.microsoft.com/office/drawing/2014/main" id="{1DFFC042-8E66-A548-B104-3F425111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5298" y="1330919"/>
            <a:ext cx="1332944" cy="20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Amazon.com: Thinking, Fast and Slow eBook: Kahneman, Daniel: Kindle Store">
            <a:extLst>
              <a:ext uri="{FF2B5EF4-FFF2-40B4-BE49-F238E27FC236}">
                <a16:creationId xmlns:a16="http://schemas.microsoft.com/office/drawing/2014/main" id="{0842DF7F-649C-524A-84DA-C65F2508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5046" y="1330919"/>
            <a:ext cx="1332943" cy="19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Running a Tight Ship: The Impact of Operational Efficiency on Profits –  Channel Futures">
            <a:extLst>
              <a:ext uri="{FF2B5EF4-FFF2-40B4-BE49-F238E27FC236}">
                <a16:creationId xmlns:a16="http://schemas.microsoft.com/office/drawing/2014/main" id="{995F6C42-893C-5243-BFB5-7E513648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1" y="1441766"/>
            <a:ext cx="3124200" cy="16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F2A0DAC-0658-FE00-3FD1-860F8658E18B}"/>
              </a:ext>
            </a:extLst>
          </p:cNvPr>
          <p:cNvSpPr>
            <a:spLocks noChangeAspect="1"/>
          </p:cNvSpPr>
          <p:nvPr/>
        </p:nvSpPr>
        <p:spPr bwMode="auto">
          <a:xfrm>
            <a:off x="76200" y="689718"/>
            <a:ext cx="5486400" cy="342508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9FDA44-0EAF-787B-856D-299532F7F14D}"/>
              </a:ext>
            </a:extLst>
          </p:cNvPr>
          <p:cNvSpPr>
            <a:spLocks noChangeAspect="1"/>
          </p:cNvSpPr>
          <p:nvPr/>
        </p:nvSpPr>
        <p:spPr bwMode="auto">
          <a:xfrm>
            <a:off x="3696239" y="689718"/>
            <a:ext cx="5394960" cy="342508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B420AB-6F68-D958-1802-DDB75FF4F3D8}"/>
              </a:ext>
            </a:extLst>
          </p:cNvPr>
          <p:cNvCxnSpPr/>
          <p:nvPr/>
        </p:nvCxnSpPr>
        <p:spPr bwMode="auto">
          <a:xfrm flipV="1">
            <a:off x="4648200" y="2941689"/>
            <a:ext cx="0" cy="176460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582990-1224-8452-A194-8B2A25AB91E2}"/>
              </a:ext>
            </a:extLst>
          </p:cNvPr>
          <p:cNvSpPr txBox="1"/>
          <p:nvPr/>
        </p:nvSpPr>
        <p:spPr>
          <a:xfrm>
            <a:off x="5943600" y="3352800"/>
            <a:ext cx="346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Behavioral economics</a:t>
            </a:r>
          </a:p>
        </p:txBody>
      </p:sp>
    </p:spTree>
    <p:extLst>
      <p:ext uri="{BB962C8B-B14F-4D97-AF65-F5344CB8AC3E}">
        <p14:creationId xmlns:p14="http://schemas.microsoft.com/office/powerpoint/2010/main" val="110529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5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1BEDE2-87EB-B34A-9BA2-4E8F4B4C69D7}"/>
              </a:ext>
            </a:extLst>
          </p:cNvPr>
          <p:cNvSpPr txBox="1"/>
          <p:nvPr/>
        </p:nvSpPr>
        <p:spPr>
          <a:xfrm>
            <a:off x="4267200" y="2062382"/>
            <a:ext cx="799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D73CE-746F-2540-8D91-0BCD1467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39" y="4268338"/>
            <a:ext cx="4395916" cy="1636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4BE43-69D1-0246-824F-44DC63A67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216" y="5127792"/>
            <a:ext cx="4557584" cy="1654011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61C3F6D4-93F2-1D4E-8BE8-87C1C81FA5AA}"/>
              </a:ext>
            </a:extLst>
          </p:cNvPr>
          <p:cNvSpPr/>
          <p:nvPr/>
        </p:nvSpPr>
        <p:spPr bwMode="auto">
          <a:xfrm rot="5400000">
            <a:off x="4219928" y="119313"/>
            <a:ext cx="547584" cy="7624164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NewsGoth BT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CA2FA-F88F-8A45-ACFE-EB645824AD3D}"/>
              </a:ext>
            </a:extLst>
          </p:cNvPr>
          <p:cNvSpPr txBox="1"/>
          <p:nvPr/>
        </p:nvSpPr>
        <p:spPr>
          <a:xfrm>
            <a:off x="2743203" y="422192"/>
            <a:ext cx="410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Some of my work</a:t>
            </a:r>
          </a:p>
        </p:txBody>
      </p:sp>
      <p:pic>
        <p:nvPicPr>
          <p:cNvPr id="10" name="Picture 12" descr="Running a Tight Ship: The Impact of Operational Efficiency on Profits –  Channel Futures">
            <a:extLst>
              <a:ext uri="{FF2B5EF4-FFF2-40B4-BE49-F238E27FC236}">
                <a16:creationId xmlns:a16="http://schemas.microsoft.com/office/drawing/2014/main" id="{6FB447C6-9E2B-1973-A32E-ED360DE9D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1" y="1441766"/>
            <a:ext cx="3124200" cy="16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Misbehaving: The Making of Behavioral Economics: Thaler, Richard H.:  9780393352795: Amazon.com: Books">
            <a:extLst>
              <a:ext uri="{FF2B5EF4-FFF2-40B4-BE49-F238E27FC236}">
                <a16:creationId xmlns:a16="http://schemas.microsoft.com/office/drawing/2014/main" id="{3391E330-4966-7400-C2D9-5EE649254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5298" y="1330919"/>
            <a:ext cx="1332944" cy="20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Amazon.com: Thinking, Fast and Slow eBook: Kahneman, Daniel: Kindle Store">
            <a:extLst>
              <a:ext uri="{FF2B5EF4-FFF2-40B4-BE49-F238E27FC236}">
                <a16:creationId xmlns:a16="http://schemas.microsoft.com/office/drawing/2014/main" id="{6175504D-D52A-F6C9-11FA-D2AB387A4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5046" y="1330919"/>
            <a:ext cx="1332943" cy="19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0FE7FD-58C5-C048-BC40-AD614ED33AA4}"/>
                  </a:ext>
                </a:extLst>
              </p14:cNvPr>
              <p14:cNvContentPartPr/>
              <p14:nvPr/>
            </p14:nvContentPartPr>
            <p14:xfrm>
              <a:off x="5060776" y="5830930"/>
              <a:ext cx="3125160" cy="63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0FE7FD-58C5-C048-BC40-AD614ED33A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45296" y="5815810"/>
                <a:ext cx="315576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70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Teaching assistant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2286000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457189" indent="-457189" algn="r">
              <a:lnSpc>
                <a:spcPct val="150000"/>
              </a:lnSpc>
              <a:buFont typeface="Arial" charset="0"/>
              <a:buChar char="•"/>
            </a:pPr>
            <a:endParaRPr lang="en-US" sz="2400" dirty="0"/>
          </a:p>
          <a:p>
            <a:pPr algn="r">
              <a:lnSpc>
                <a:spcPct val="150000"/>
              </a:lnSpc>
            </a:pPr>
            <a:r>
              <a:rPr lang="en-US" sz="2400" dirty="0" err="1"/>
              <a:t>Jiaye</a:t>
            </a:r>
            <a:r>
              <a:rPr lang="en-US" sz="2400" dirty="0"/>
              <a:t> Li</a:t>
            </a:r>
          </a:p>
          <a:p>
            <a:pPr algn="r">
              <a:lnSpc>
                <a:spcPct val="150000"/>
              </a:lnSpc>
            </a:pPr>
            <a:r>
              <a:rPr lang="en-US" sz="2400" dirty="0"/>
              <a:t> jiayeye28@gmail.com</a:t>
            </a:r>
          </a:p>
          <a:p>
            <a:pPr algn="r">
              <a:lnSpc>
                <a:spcPct val="150000"/>
              </a:lnSpc>
            </a:pPr>
            <a:r>
              <a:rPr lang="en-US" sz="2400" dirty="0"/>
              <a:t>Office hours: by appointment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B3F8F-334D-A2F6-7B82-7135F94D0F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98" t="1729" r="15202" b="51603"/>
          <a:stretch/>
        </p:blipFill>
        <p:spPr>
          <a:xfrm>
            <a:off x="5638800" y="2743200"/>
            <a:ext cx="1752601" cy="205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382910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4"/>
            <a:ext cx="86868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What Does Business Analytics Mean To You?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4" name="Picture 6" descr="Math Formulas Seamless Pattern, Hand Drawn, Mathematical Equations, Vector  Illustration Stock Vector - Illustration of calculation, pattern: 183077503">
            <a:extLst>
              <a:ext uri="{FF2B5EF4-FFF2-40B4-BE49-F238E27FC236}">
                <a16:creationId xmlns:a16="http://schemas.microsoft.com/office/drawing/2014/main" id="{79400FDD-D64C-BC80-C4CB-D08B3D33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xcel Logo PNG Vectors Free Download">
            <a:extLst>
              <a:ext uri="{FF2B5EF4-FFF2-40B4-BE49-F238E27FC236}">
                <a16:creationId xmlns:a16="http://schemas.microsoft.com/office/drawing/2014/main" id="{FFFB8662-FDCF-9AD3-5FFA-5BB40F9A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312" y="34290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p 15 Best Languages for Programming In 2022 - Technology Blog">
            <a:extLst>
              <a:ext uri="{FF2B5EF4-FFF2-40B4-BE49-F238E27FC236}">
                <a16:creationId xmlns:a16="http://schemas.microsoft.com/office/drawing/2014/main" id="{D9AC6328-9228-6661-6EB6-904233DE7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r="11842"/>
          <a:stretch/>
        </p:blipFill>
        <p:spPr bwMode="auto">
          <a:xfrm>
            <a:off x="2382354" y="1446705"/>
            <a:ext cx="2044918" cy="13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9828D1-0FB3-9F91-1F9F-5C7EFCF35F99}"/>
              </a:ext>
            </a:extLst>
          </p:cNvPr>
          <p:cNvSpPr txBox="1"/>
          <p:nvPr/>
        </p:nvSpPr>
        <p:spPr>
          <a:xfrm>
            <a:off x="971238" y="96527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1FEF4-C487-FCF5-EB6A-7E82A6C6935C}"/>
              </a:ext>
            </a:extLst>
          </p:cNvPr>
          <p:cNvSpPr txBox="1"/>
          <p:nvPr/>
        </p:nvSpPr>
        <p:spPr>
          <a:xfrm>
            <a:off x="990600" y="295269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51BB1-254C-0ABD-AC3D-A4CFB5E26CFD}"/>
              </a:ext>
            </a:extLst>
          </p:cNvPr>
          <p:cNvSpPr txBox="1"/>
          <p:nvPr/>
        </p:nvSpPr>
        <p:spPr>
          <a:xfrm>
            <a:off x="3290513" y="96527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F6528-6F4A-D724-CBC8-B44CDBA8A947}"/>
              </a:ext>
            </a:extLst>
          </p:cNvPr>
          <p:cNvSpPr txBox="1"/>
          <p:nvPr/>
        </p:nvSpPr>
        <p:spPr>
          <a:xfrm>
            <a:off x="3290513" y="295269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</a:p>
        </p:txBody>
      </p:sp>
      <p:pic>
        <p:nvPicPr>
          <p:cNvPr id="2060" name="Picture 12" descr="7 Data Visualization Tips and Tricks| The Beautiful Blog">
            <a:extLst>
              <a:ext uri="{FF2B5EF4-FFF2-40B4-BE49-F238E27FC236}">
                <a16:creationId xmlns:a16="http://schemas.microsoft.com/office/drawing/2014/main" id="{C09613F6-0205-F161-ADF0-7674C6B2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462250"/>
            <a:ext cx="1632858" cy="130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D1233-E356-0792-C160-3042B9D1114D}"/>
              </a:ext>
            </a:extLst>
          </p:cNvPr>
          <p:cNvSpPr txBox="1"/>
          <p:nvPr/>
        </p:nvSpPr>
        <p:spPr>
          <a:xfrm>
            <a:off x="990600" y="502920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8275C-8FEB-08B7-4092-1268151ECA6E}"/>
              </a:ext>
            </a:extLst>
          </p:cNvPr>
          <p:cNvSpPr txBox="1"/>
          <p:nvPr/>
        </p:nvSpPr>
        <p:spPr>
          <a:xfrm>
            <a:off x="5715901" y="96527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BB94A-3F34-D3C6-77CC-EAC831D1C9FF}"/>
              </a:ext>
            </a:extLst>
          </p:cNvPr>
          <p:cNvSpPr txBox="1"/>
          <p:nvPr/>
        </p:nvSpPr>
        <p:spPr>
          <a:xfrm>
            <a:off x="5715901" y="295269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8</a:t>
            </a:r>
          </a:p>
        </p:txBody>
      </p:sp>
      <p:pic>
        <p:nvPicPr>
          <p:cNvPr id="2062" name="Picture 14" descr="How to Get Actionable Data from Google Analytics in 10 Minutes">
            <a:extLst>
              <a:ext uri="{FF2B5EF4-FFF2-40B4-BE49-F238E27FC236}">
                <a16:creationId xmlns:a16="http://schemas.microsoft.com/office/drawing/2014/main" id="{41116ED6-8FB8-8338-3B00-01F32CAF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468121"/>
            <a:ext cx="2044917" cy="122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E105A-B96D-6136-FA90-D04935FE3E66}"/>
              </a:ext>
            </a:extLst>
          </p:cNvPr>
          <p:cNvSpPr txBox="1"/>
          <p:nvPr/>
        </p:nvSpPr>
        <p:spPr>
          <a:xfrm>
            <a:off x="5715000" y="5032532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9</a:t>
            </a:r>
          </a:p>
        </p:txBody>
      </p:sp>
      <p:pic>
        <p:nvPicPr>
          <p:cNvPr id="2066" name="Picture 18" descr="Who owns Einstein? The battle for the world's most famous face |  Advertising | The Guardian">
            <a:extLst>
              <a:ext uri="{FF2B5EF4-FFF2-40B4-BE49-F238E27FC236}">
                <a16:creationId xmlns:a16="http://schemas.microsoft.com/office/drawing/2014/main" id="{CBBBA968-D623-6A9A-F00C-9C99FAAB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485" y="1398135"/>
            <a:ext cx="1436915" cy="143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A80646-1065-66D0-8037-CFE724F5DF6C}"/>
              </a:ext>
            </a:extLst>
          </p:cNvPr>
          <p:cNvSpPr txBox="1"/>
          <p:nvPr/>
        </p:nvSpPr>
        <p:spPr>
          <a:xfrm>
            <a:off x="7962900" y="965270"/>
            <a:ext cx="57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  <p:pic>
        <p:nvPicPr>
          <p:cNvPr id="2068" name="Picture 20" descr="Fitness Landscape Analysis for Computational Finance">
            <a:extLst>
              <a:ext uri="{FF2B5EF4-FFF2-40B4-BE49-F238E27FC236}">
                <a16:creationId xmlns:a16="http://schemas.microsoft.com/office/drawing/2014/main" id="{1FA03179-8F1F-3780-953E-67A44AC7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82" y="5401889"/>
            <a:ext cx="1967890" cy="14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E8F251-93EA-CACC-43A8-413A9232EA32}"/>
              </a:ext>
            </a:extLst>
          </p:cNvPr>
          <p:cNvSpPr txBox="1"/>
          <p:nvPr/>
        </p:nvSpPr>
        <p:spPr>
          <a:xfrm>
            <a:off x="3290513" y="5019871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</a:p>
        </p:txBody>
      </p:sp>
      <p:pic>
        <p:nvPicPr>
          <p:cNvPr id="2070" name="Picture 22" descr="Gabriel Medina, Champion Surfer, Withdraws From Season to Focus on Mental  Health - The New York Times">
            <a:extLst>
              <a:ext uri="{FF2B5EF4-FFF2-40B4-BE49-F238E27FC236}">
                <a16:creationId xmlns:a16="http://schemas.microsoft.com/office/drawing/2014/main" id="{0BC4DA67-E6DF-5FEA-B08D-CE215196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913" y="3429000"/>
            <a:ext cx="1941076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What is an algorithm? A simple description and some famous examples">
            <a:extLst>
              <a:ext uri="{FF2B5EF4-FFF2-40B4-BE49-F238E27FC236}">
                <a16:creationId xmlns:a16="http://schemas.microsoft.com/office/drawing/2014/main" id="{EE56E2DA-406A-0522-38B2-AB53DAAB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282" y="1541283"/>
            <a:ext cx="2044918" cy="115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Robots Are The Key To Advancing Artificial Intelligence">
            <a:extLst>
              <a:ext uri="{FF2B5EF4-FFF2-40B4-BE49-F238E27FC236}">
                <a16:creationId xmlns:a16="http://schemas.microsoft.com/office/drawing/2014/main" id="{DEC0D699-D331-0526-C97B-A2C23806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84" y="3441114"/>
            <a:ext cx="1741716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41CE7-5809-1321-1017-81DAD877C78C}"/>
              </a:ext>
            </a:extLst>
          </p:cNvPr>
          <p:cNvSpPr txBox="1"/>
          <p:nvPr/>
        </p:nvSpPr>
        <p:spPr>
          <a:xfrm>
            <a:off x="7968342" y="295269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C95E08-4C84-3F47-9DE6-66B6FA14AB67}"/>
              </a:ext>
            </a:extLst>
          </p:cNvPr>
          <p:cNvSpPr txBox="1"/>
          <p:nvPr/>
        </p:nvSpPr>
        <p:spPr>
          <a:xfrm>
            <a:off x="7968876" y="5032532"/>
            <a:ext cx="590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BDF1C-3B60-0D86-D0B1-7C80C92A8D6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556" b="21095"/>
          <a:stretch/>
        </p:blipFill>
        <p:spPr>
          <a:xfrm>
            <a:off x="457200" y="5403041"/>
            <a:ext cx="1446284" cy="1414452"/>
          </a:xfrm>
          <a:prstGeom prst="rect">
            <a:avLst/>
          </a:prstGeom>
        </p:spPr>
      </p:pic>
      <p:pic>
        <p:nvPicPr>
          <p:cNvPr id="1026" name="Picture 2" descr="Scream' Still Echoes After More Than A Century : NPR">
            <a:extLst>
              <a:ext uri="{FF2B5EF4-FFF2-40B4-BE49-F238E27FC236}">
                <a16:creationId xmlns:a16="http://schemas.microsoft.com/office/drawing/2014/main" id="{ACAA0AC7-9E4C-D39E-406F-81A84A06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3" y="1382623"/>
            <a:ext cx="1164618" cy="1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12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4"/>
            <a:ext cx="85344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Your Interests (N=33, T1 and T2 sections combined)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695A8-CE59-9263-5CD7-935859B94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27"/>
          <a:stretch/>
        </p:blipFill>
        <p:spPr>
          <a:xfrm>
            <a:off x="685800" y="1102396"/>
            <a:ext cx="8013280" cy="50698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8F9324-B598-A1CB-67E1-EC07D5131EFC}"/>
              </a:ext>
            </a:extLst>
          </p:cNvPr>
          <p:cNvSpPr/>
          <p:nvPr/>
        </p:nvSpPr>
        <p:spPr bwMode="auto">
          <a:xfrm>
            <a:off x="2667000" y="1102396"/>
            <a:ext cx="6477000" cy="52222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35091-2E1A-2809-0CF8-690F757F8DFA}"/>
              </a:ext>
            </a:extLst>
          </p:cNvPr>
          <p:cNvSpPr/>
          <p:nvPr/>
        </p:nvSpPr>
        <p:spPr bwMode="auto">
          <a:xfrm>
            <a:off x="2057400" y="5067300"/>
            <a:ext cx="64770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10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4"/>
            <a:ext cx="85344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Your Interests (N=33, T1 and T2 sections combined)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695A8-CE59-9263-5CD7-935859B94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27"/>
          <a:stretch/>
        </p:blipFill>
        <p:spPr>
          <a:xfrm>
            <a:off x="685800" y="1102396"/>
            <a:ext cx="8013280" cy="50698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CCBA57-5C0E-4626-F4F9-913C7FAF91B2}"/>
              </a:ext>
            </a:extLst>
          </p:cNvPr>
          <p:cNvSpPr/>
          <p:nvPr/>
        </p:nvSpPr>
        <p:spPr bwMode="auto">
          <a:xfrm>
            <a:off x="6248400" y="1102396"/>
            <a:ext cx="2895600" cy="52222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A511C-6BEA-DF12-009B-4CD744131A8E}"/>
              </a:ext>
            </a:extLst>
          </p:cNvPr>
          <p:cNvSpPr/>
          <p:nvPr/>
        </p:nvSpPr>
        <p:spPr bwMode="auto">
          <a:xfrm>
            <a:off x="5486400" y="5067300"/>
            <a:ext cx="30480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34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4"/>
            <a:ext cx="85344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Your Interests (N=33, T1 and T2 sections combined)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695A8-CE59-9263-5CD7-935859B94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27"/>
          <a:stretch/>
        </p:blipFill>
        <p:spPr>
          <a:xfrm>
            <a:off x="685800" y="1102396"/>
            <a:ext cx="8013280" cy="50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3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 bwMode="auto">
          <a:xfrm>
            <a:off x="762000" y="2819400"/>
            <a:ext cx="8077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Introductions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“Zoo” of Analytics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Predictive Analytics: Forecasting</a:t>
            </a:r>
          </a:p>
          <a:p>
            <a:pPr marL="457189" indent="-457189">
              <a:buFontTx/>
              <a:buChar char="-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362200" y="1289841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1"/>
              </a:spcBef>
            </a:pPr>
            <a:r>
              <a:rPr lang="en-PH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pic>
        <p:nvPicPr>
          <p:cNvPr id="1026" name="Picture 2" descr="What's Your Inbound Marketing Game Plan? - Business 2 Community">
            <a:extLst>
              <a:ext uri="{FF2B5EF4-FFF2-40B4-BE49-F238E27FC236}">
                <a16:creationId xmlns:a16="http://schemas.microsoft.com/office/drawing/2014/main" id="{D9B43CA7-CA5E-1A47-B5F7-A31DAC5AD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762001"/>
            <a:ext cx="3429000" cy="2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10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 bwMode="auto">
          <a:xfrm>
            <a:off x="762000" y="2819400"/>
            <a:ext cx="8077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Introductions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“Zoo” of Analytics</a:t>
            </a:r>
            <a:b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</a:b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Predictive Analytics: Forecasting</a:t>
            </a:r>
          </a:p>
          <a:p>
            <a:pPr marL="457189" indent="-457189">
              <a:buFontTx/>
              <a:buChar char="-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362200" y="1289841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1"/>
              </a:spcBef>
            </a:pPr>
            <a:r>
              <a:rPr lang="en-PH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pic>
        <p:nvPicPr>
          <p:cNvPr id="1026" name="Picture 2" descr="What's Your Inbound Marketing Game Plan? - Business 2 Community">
            <a:extLst>
              <a:ext uri="{FF2B5EF4-FFF2-40B4-BE49-F238E27FC236}">
                <a16:creationId xmlns:a16="http://schemas.microsoft.com/office/drawing/2014/main" id="{D9B43CA7-CA5E-1A47-B5F7-A31DAC5AD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762001"/>
            <a:ext cx="3429000" cy="2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916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C78EE0-2A58-A245-A1C9-73B1D7BAE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61A0-9645-46B1-89CF-8EBF9AD0E28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C8BE2-D84A-C745-86A6-5D5A21E9568C}"/>
              </a:ext>
            </a:extLst>
          </p:cNvPr>
          <p:cNvSpPr txBox="1"/>
          <p:nvPr/>
        </p:nvSpPr>
        <p:spPr>
          <a:xfrm>
            <a:off x="190500" y="152400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1"/>
              </a:spcBef>
            </a:pPr>
            <a:r>
              <a:rPr lang="en-PH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E610E-6046-3845-B40D-89550167C428}"/>
              </a:ext>
            </a:extLst>
          </p:cNvPr>
          <p:cNvSpPr txBox="1"/>
          <p:nvPr/>
        </p:nvSpPr>
        <p:spPr>
          <a:xfrm>
            <a:off x="249493" y="11678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1"/>
              </a:spcBef>
            </a:pPr>
            <a:r>
              <a:rPr lang="en-PH" dirty="0">
                <a:solidFill>
                  <a:srgbClr val="C00000"/>
                </a:solidFill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What is </a:t>
            </a:r>
            <a:r>
              <a:rPr lang="en-PH" b="1" dirty="0">
                <a:solidFill>
                  <a:srgbClr val="C00000"/>
                </a:solidFill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analytics</a:t>
            </a:r>
            <a:r>
              <a:rPr lang="en-PH" dirty="0">
                <a:solidFill>
                  <a:srgbClr val="C00000"/>
                </a:solidFill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026" name="Picture 2" descr="The new Google Analytics will give you the essential insights you need to  be ready for what's next.">
            <a:extLst>
              <a:ext uri="{FF2B5EF4-FFF2-40B4-BE49-F238E27FC236}">
                <a16:creationId xmlns:a16="http://schemas.microsoft.com/office/drawing/2014/main" id="{EF652E78-AAC1-DE40-A538-51E60E38F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87" y="1752600"/>
            <a:ext cx="7460225" cy="31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67098-D33D-FC4D-870C-1D648A70D569}"/>
              </a:ext>
            </a:extLst>
          </p:cNvPr>
          <p:cNvSpPr txBox="1"/>
          <p:nvPr/>
        </p:nvSpPr>
        <p:spPr>
          <a:xfrm>
            <a:off x="224913" y="522851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1"/>
              </a:spcBef>
            </a:pPr>
            <a:r>
              <a:rPr lang="en-PH" sz="2400" b="1" u="sng" dirty="0">
                <a:solidFill>
                  <a:schemeClr val="tx1"/>
                </a:solidFill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Definition</a:t>
            </a:r>
            <a:r>
              <a:rPr lang="en-PH" sz="2400" b="1" dirty="0">
                <a:solidFill>
                  <a:schemeClr val="tx1"/>
                </a:solidFill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:  Analytics</a:t>
            </a:r>
            <a:r>
              <a:rPr lang="en-PH" sz="2400" dirty="0">
                <a:solidFill>
                  <a:schemeClr val="tx1"/>
                </a:solidFill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 is the use of mathematics to analyze data </a:t>
            </a:r>
          </a:p>
        </p:txBody>
      </p:sp>
    </p:spTree>
    <p:extLst>
      <p:ext uri="{BB962C8B-B14F-4D97-AF65-F5344CB8AC3E}">
        <p14:creationId xmlns:p14="http://schemas.microsoft.com/office/powerpoint/2010/main" val="27823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74D5B-5BDE-E84B-8FB9-8C069D01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17C671-DEE9-994C-ADFA-1EB5DA1A8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044501"/>
              </p:ext>
            </p:extLst>
          </p:nvPr>
        </p:nvGraphicFramePr>
        <p:xfrm>
          <a:off x="990600" y="1371600"/>
          <a:ext cx="7010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567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74D5B-5BDE-E84B-8FB9-8C069D01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17C671-DEE9-994C-ADFA-1EB5DA1A8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642794"/>
              </p:ext>
            </p:extLst>
          </p:nvPr>
        </p:nvGraphicFramePr>
        <p:xfrm>
          <a:off x="990600" y="1371600"/>
          <a:ext cx="7010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905271-705E-2841-B11E-5202A0692AF1}"/>
              </a:ext>
            </a:extLst>
          </p:cNvPr>
          <p:cNvSpPr txBox="1"/>
          <p:nvPr/>
        </p:nvSpPr>
        <p:spPr>
          <a:xfrm>
            <a:off x="6781800" y="3160693"/>
            <a:ext cx="16764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class!</a:t>
            </a:r>
            <a:b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(Mostly)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C7B1A6-347A-9B42-8175-4D1D0C0AE722}"/>
              </a:ext>
            </a:extLst>
          </p:cNvPr>
          <p:cNvCxnSpPr>
            <a:cxnSpLocks/>
          </p:cNvCxnSpPr>
          <p:nvPr/>
        </p:nvCxnSpPr>
        <p:spPr bwMode="auto">
          <a:xfrm flipH="1">
            <a:off x="5638800" y="3657601"/>
            <a:ext cx="10668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4114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667"/>
          <a:stretch/>
        </p:blipFill>
        <p:spPr bwMode="auto">
          <a:xfrm>
            <a:off x="914403" y="1828803"/>
            <a:ext cx="3363544" cy="28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" y="522024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A model is a selected abstraction of reality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Image result for map of d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2" y="1828802"/>
            <a:ext cx="2819401" cy="280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9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Model/Analytics </a:t>
            </a:r>
            <a:r>
              <a:rPr lang="en-US" dirty="0"/>
              <a:t>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axonomy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Descriptive Models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4"/>
            <a:ext cx="1203703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Diagnostic Models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3"/>
            <a:ext cx="120628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Predictive Models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6" y="2296523"/>
            <a:ext cx="130428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Prescriptive Models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15174" y="4934892"/>
            <a:ext cx="128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happened?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44892" y="4252162"/>
            <a:ext cx="128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Why did it happen?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70735" y="3572307"/>
            <a:ext cx="150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will happen next?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35323" y="2942853"/>
            <a:ext cx="1769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do we make good things happen?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7339" y="5505907"/>
            <a:ext cx="748290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(ETL) </a:t>
            </a:r>
          </a:p>
        </p:txBody>
      </p:sp>
    </p:spTree>
    <p:extLst>
      <p:ext uri="{BB962C8B-B14F-4D97-AF65-F5344CB8AC3E}">
        <p14:creationId xmlns:p14="http://schemas.microsoft.com/office/powerpoint/2010/main" val="267549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Model/Analytics Taxonomy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Descriptive 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Diagnostic 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Predictive 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6" y="2296523"/>
            <a:ext cx="130428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Prescriptive 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15174" y="4934892"/>
            <a:ext cx="128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happened?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44892" y="4252162"/>
            <a:ext cx="128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Why did it happen?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70735" y="3572307"/>
            <a:ext cx="150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will happen next?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35323" y="2942853"/>
            <a:ext cx="1769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do we make good things happen?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7339" y="5505907"/>
            <a:ext cx="748290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(ETL) </a:t>
            </a:r>
          </a:p>
        </p:txBody>
      </p:sp>
    </p:spTree>
    <p:extLst>
      <p:ext uri="{BB962C8B-B14F-4D97-AF65-F5344CB8AC3E}">
        <p14:creationId xmlns:p14="http://schemas.microsoft.com/office/powerpoint/2010/main" val="3777870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Model/Analytics Taxonomy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6" y="2296523"/>
            <a:ext cx="130428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Prescriptive Analytics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15174" y="4934892"/>
            <a:ext cx="128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happened?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44892" y="4252162"/>
            <a:ext cx="128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Why did it happen?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70735" y="3572307"/>
            <a:ext cx="150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will happen next?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35323" y="2942853"/>
            <a:ext cx="1769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do we make good things happen?</a:t>
            </a:r>
          </a:p>
        </p:txBody>
      </p:sp>
      <p:sp>
        <p:nvSpPr>
          <p:cNvPr id="19" name="Cloud 18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07339" y="5505907"/>
            <a:ext cx="748290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(ETL) </a:t>
            </a:r>
          </a:p>
        </p:txBody>
      </p:sp>
    </p:spTree>
    <p:extLst>
      <p:ext uri="{BB962C8B-B14F-4D97-AF65-F5344CB8AC3E}">
        <p14:creationId xmlns:p14="http://schemas.microsoft.com/office/powerpoint/2010/main" val="299233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Model/Analytics Taxonomy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7339" y="5505907"/>
            <a:ext cx="748290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(ETL)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27569" y="4654716"/>
            <a:ext cx="704243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can we collect, organize, and learn from social media data?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can we merge data from multiple sources?</a:t>
            </a:r>
          </a:p>
        </p:txBody>
      </p:sp>
    </p:spTree>
    <p:extLst>
      <p:ext uri="{BB962C8B-B14F-4D97-AF65-F5344CB8AC3E}">
        <p14:creationId xmlns:p14="http://schemas.microsoft.com/office/powerpoint/2010/main" val="1034654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Model/Analytics Taxonomy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15174" y="4934892"/>
            <a:ext cx="1304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happened?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2723" y="2360658"/>
            <a:ext cx="59579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Descriptive stats (avg, variance, range, …)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 tables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and dashboards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9495" y="4305744"/>
            <a:ext cx="53244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E.g. banking industry: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many loans are in good standing? How many are in default? What are the features of loans in default?</a:t>
            </a:r>
          </a:p>
        </p:txBody>
      </p:sp>
    </p:spTree>
    <p:extLst>
      <p:ext uri="{BB962C8B-B14F-4D97-AF65-F5344CB8AC3E}">
        <p14:creationId xmlns:p14="http://schemas.microsoft.com/office/powerpoint/2010/main" val="252843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Model/Analytics Taxonomy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4"/>
            <a:ext cx="1203703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44892" y="4252162"/>
            <a:ext cx="128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Why did it happen?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66454" y="2316785"/>
            <a:ext cx="5957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Statistical analysis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06644" y="3632403"/>
            <a:ext cx="428105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E.g. banking industry: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are the key drivers of loans in default?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Are older people more likely to repay loans?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A1EB80-362B-0303-0A46-68C1DDAD3C96}"/>
                  </a:ext>
                </a:extLst>
              </p14:cNvPr>
              <p14:cNvContentPartPr/>
              <p14:nvPr/>
            </p14:nvContentPartPr>
            <p14:xfrm>
              <a:off x="7162456" y="2468890"/>
              <a:ext cx="353160" cy="71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A1EB80-362B-0303-0A46-68C1DDAD3C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7336" y="2453410"/>
                <a:ext cx="383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1C48EA-0692-8409-26EF-666489A0BDC0}"/>
                  </a:ext>
                </a:extLst>
              </p14:cNvPr>
              <p14:cNvContentPartPr/>
              <p14:nvPr/>
            </p14:nvContentPartPr>
            <p14:xfrm>
              <a:off x="7152016" y="2782090"/>
              <a:ext cx="347040" cy="54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1C48EA-0692-8409-26EF-666489A0BD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6536" y="2766970"/>
                <a:ext cx="3776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3C5704-45DA-A96E-7E35-293BB632974C}"/>
                  </a:ext>
                </a:extLst>
              </p14:cNvPr>
              <p14:cNvContentPartPr/>
              <p14:nvPr/>
            </p14:nvContentPartPr>
            <p14:xfrm>
              <a:off x="6412576" y="3095290"/>
              <a:ext cx="304920" cy="96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3C5704-45DA-A96E-7E35-293BB63297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97096" y="3080170"/>
                <a:ext cx="33552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7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 bwMode="auto">
          <a:xfrm>
            <a:off x="762000" y="2819400"/>
            <a:ext cx="8077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Introductions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“Zoo” of Analytics</a:t>
            </a:r>
            <a:b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</a:br>
            <a:endParaRPr lang="en-US" sz="2800" kern="0" cap="non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Predictive Analytics: Forecasting</a:t>
            </a:r>
          </a:p>
          <a:p>
            <a:pPr marL="457189" indent="-457189">
              <a:buFontTx/>
              <a:buChar char="-"/>
            </a:pPr>
            <a:endParaRPr lang="en-US" sz="2800" kern="0" cap="non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362200" y="1289841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1"/>
              </a:spcBef>
            </a:pPr>
            <a:r>
              <a:rPr lang="en-PH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pic>
        <p:nvPicPr>
          <p:cNvPr id="1026" name="Picture 2" descr="What's Your Inbound Marketing Game Plan? - Business 2 Community">
            <a:extLst>
              <a:ext uri="{FF2B5EF4-FFF2-40B4-BE49-F238E27FC236}">
                <a16:creationId xmlns:a16="http://schemas.microsoft.com/office/drawing/2014/main" id="{D9B43CA7-CA5E-1A47-B5F7-A31DAC5AD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762001"/>
            <a:ext cx="3429000" cy="2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181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Model/Analytics Taxonomy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3"/>
            <a:ext cx="120628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Predictive analytics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70735" y="3572307"/>
            <a:ext cx="150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will happen next?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07818" y="2210510"/>
            <a:ext cx="3131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Forecasting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1475" y="4710501"/>
            <a:ext cx="4281055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E.g. banking industry: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Who are the people more likely to repay the loans? Can we identify fraudulent credit card transactions in real time?</a:t>
            </a:r>
          </a:p>
        </p:txBody>
      </p:sp>
    </p:spTree>
    <p:extLst>
      <p:ext uri="{BB962C8B-B14F-4D97-AF65-F5344CB8AC3E}">
        <p14:creationId xmlns:p14="http://schemas.microsoft.com/office/powerpoint/2010/main" val="1043841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Model/Analytics Taxonomy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6" y="2296523"/>
            <a:ext cx="130428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Prescriptive analytics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35325" y="2942854"/>
            <a:ext cx="216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can we make good things happen?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65347" y="4273652"/>
            <a:ext cx="5324420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should we design our loans to minimize defaults? Who should we give loans to?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4318" y="2527352"/>
            <a:ext cx="313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97938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Model/Analytics Taxonomy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9" name="Cloud 18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19758" y="4147517"/>
            <a:ext cx="53244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can we design an algorithm that automatically figures out what types of loans and who to give loans to, as market conditions change?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5349" y="2721113"/>
            <a:ext cx="4333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Autonomous systems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Multi-armed bandit</a:t>
            </a:r>
          </a:p>
        </p:txBody>
      </p:sp>
    </p:spTree>
    <p:extLst>
      <p:ext uri="{BB962C8B-B14F-4D97-AF65-F5344CB8AC3E}">
        <p14:creationId xmlns:p14="http://schemas.microsoft.com/office/powerpoint/2010/main" val="1637635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Qualtrics Survey Data…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7339" y="5505907"/>
            <a:ext cx="748290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(ETL)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81E8A-6321-10F6-C4D7-D3477F0CE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9807"/>
          <a:stretch/>
        </p:blipFill>
        <p:spPr>
          <a:xfrm>
            <a:off x="3575050" y="4572000"/>
            <a:ext cx="1993900" cy="6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45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Qualtrics Survey Data…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89374" y="4388294"/>
            <a:ext cx="132019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BF28D-A912-A72E-AD19-05F322084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7"/>
          <a:stretch/>
        </p:blipFill>
        <p:spPr>
          <a:xfrm>
            <a:off x="1039718" y="3010963"/>
            <a:ext cx="2019502" cy="1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41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Qualtrics Survey Data…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55328" y="3288457"/>
            <a:ext cx="1203703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D39E48-86F6-E0C5-3869-A8919CF45567}"/>
                  </a:ext>
                </a:extLst>
              </p:cNvPr>
              <p:cNvSpPr txBox="1"/>
              <p:nvPr/>
            </p:nvSpPr>
            <p:spPr>
              <a:xfrm>
                <a:off x="2924083" y="2497281"/>
                <a:ext cx="2487641" cy="541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𝐼𝑛𝑡𝑒𝑟𝑒𝑠𝑡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= </m:t>
                      </m:r>
                    </m:oMath>
                  </m:oMathPara>
                </a14:m>
                <a:br>
                  <a:rPr lang="en-US" sz="1400" b="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𝑐𝑜𝑙𝑙𝑒𝑔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𝑚𝑎𝑗𝑜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+…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D39E48-86F6-E0C5-3869-A8919CF45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083" y="2497281"/>
                <a:ext cx="2487641" cy="541687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965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Qualtrics Survey Data…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7124" y="2297906"/>
            <a:ext cx="120628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Predictive 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9E4538-1150-DC95-87BD-4FE34DD5914C}"/>
              </a:ext>
            </a:extLst>
          </p:cNvPr>
          <p:cNvSpPr txBox="1"/>
          <p:nvPr/>
        </p:nvSpPr>
        <p:spPr>
          <a:xfrm>
            <a:off x="5213745" y="3048000"/>
            <a:ext cx="1872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1" dirty="0">
                <a:latin typeface="Calibri" panose="020F0502020204030204" pitchFamily="34" charset="0"/>
                <a:cs typeface="Calibri" panose="020F0502020204030204" pitchFamily="34" charset="0"/>
              </a:rPr>
              <a:t>Can I predict individual student success based on their background and interest? </a:t>
            </a:r>
          </a:p>
        </p:txBody>
      </p:sp>
    </p:spTree>
    <p:extLst>
      <p:ext uri="{BB962C8B-B14F-4D97-AF65-F5344CB8AC3E}">
        <p14:creationId xmlns:p14="http://schemas.microsoft.com/office/powerpoint/2010/main" val="1980158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Qualtrics Survey Data…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82512" y="1264854"/>
            <a:ext cx="130428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Prescriptive Analytics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C201D-F936-69D7-07F4-32240DF440BA}"/>
              </a:ext>
            </a:extLst>
          </p:cNvPr>
          <p:cNvSpPr txBox="1"/>
          <p:nvPr/>
        </p:nvSpPr>
        <p:spPr>
          <a:xfrm>
            <a:off x="7256924" y="1941493"/>
            <a:ext cx="1734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1" dirty="0">
                <a:latin typeface="Calibri" panose="020F0502020204030204" pitchFamily="34" charset="0"/>
                <a:cs typeface="Calibri" panose="020F0502020204030204" pitchFamily="34" charset="0"/>
              </a:rPr>
              <a:t>How can I optimize the course to ensure maximal learning and enjoyment?</a:t>
            </a:r>
          </a:p>
        </p:txBody>
      </p:sp>
    </p:spTree>
    <p:extLst>
      <p:ext uri="{BB962C8B-B14F-4D97-AF65-F5344CB8AC3E}">
        <p14:creationId xmlns:p14="http://schemas.microsoft.com/office/powerpoint/2010/main" val="3714545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Model/Analytics Taxonomy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6" y="2296523"/>
            <a:ext cx="130428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Prescriptive Analytics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15174" y="4934892"/>
            <a:ext cx="128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happened?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44892" y="4252162"/>
            <a:ext cx="128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Why did it happen?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70735" y="3572307"/>
            <a:ext cx="150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will happen next?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35323" y="2942853"/>
            <a:ext cx="1769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do we make good things happen?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7339" y="5505907"/>
            <a:ext cx="748290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(ETL) 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7A66B98-9660-594C-8292-69522C029600}"/>
              </a:ext>
            </a:extLst>
          </p:cNvPr>
          <p:cNvSpPr/>
          <p:nvPr/>
        </p:nvSpPr>
        <p:spPr bwMode="auto">
          <a:xfrm>
            <a:off x="4191000" y="1172282"/>
            <a:ext cx="2559954" cy="747793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59954"/>
                      <a:gd name="connsiteY0" fmla="*/ 186948 h 747793"/>
                      <a:gd name="connsiteX1" fmla="*/ 2186058 w 2559954"/>
                      <a:gd name="connsiteY1" fmla="*/ 186948 h 747793"/>
                      <a:gd name="connsiteX2" fmla="*/ 2186058 w 2559954"/>
                      <a:gd name="connsiteY2" fmla="*/ 0 h 747793"/>
                      <a:gd name="connsiteX3" fmla="*/ 2559954 w 2559954"/>
                      <a:gd name="connsiteY3" fmla="*/ 373897 h 747793"/>
                      <a:gd name="connsiteX4" fmla="*/ 2186058 w 2559954"/>
                      <a:gd name="connsiteY4" fmla="*/ 747793 h 747793"/>
                      <a:gd name="connsiteX5" fmla="*/ 2186058 w 2559954"/>
                      <a:gd name="connsiteY5" fmla="*/ 560845 h 747793"/>
                      <a:gd name="connsiteX6" fmla="*/ 0 w 2559954"/>
                      <a:gd name="connsiteY6" fmla="*/ 560845 h 747793"/>
                      <a:gd name="connsiteX7" fmla="*/ 0 w 2559954"/>
                      <a:gd name="connsiteY7" fmla="*/ 186948 h 74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59954" h="747793" fill="none" extrusionOk="0">
                        <a:moveTo>
                          <a:pt x="0" y="186948"/>
                        </a:moveTo>
                        <a:cubicBezTo>
                          <a:pt x="703647" y="148367"/>
                          <a:pt x="1661572" y="250289"/>
                          <a:pt x="2186058" y="186948"/>
                        </a:cubicBezTo>
                        <a:cubicBezTo>
                          <a:pt x="2185588" y="117012"/>
                          <a:pt x="2184392" y="25950"/>
                          <a:pt x="2186058" y="0"/>
                        </a:cubicBezTo>
                        <a:cubicBezTo>
                          <a:pt x="2353311" y="147775"/>
                          <a:pt x="2461293" y="228539"/>
                          <a:pt x="2559954" y="373897"/>
                        </a:cubicBezTo>
                        <a:cubicBezTo>
                          <a:pt x="2412965" y="471074"/>
                          <a:pt x="2310204" y="603857"/>
                          <a:pt x="2186058" y="747793"/>
                        </a:cubicBezTo>
                        <a:cubicBezTo>
                          <a:pt x="2186404" y="675133"/>
                          <a:pt x="2186477" y="645019"/>
                          <a:pt x="2186058" y="560845"/>
                        </a:cubicBezTo>
                        <a:cubicBezTo>
                          <a:pt x="1820940" y="650960"/>
                          <a:pt x="881317" y="684286"/>
                          <a:pt x="0" y="560845"/>
                        </a:cubicBezTo>
                        <a:cubicBezTo>
                          <a:pt x="16456" y="418661"/>
                          <a:pt x="25081" y="300539"/>
                          <a:pt x="0" y="186948"/>
                        </a:cubicBezTo>
                        <a:close/>
                      </a:path>
                      <a:path w="2559954" h="747793" stroke="0" extrusionOk="0">
                        <a:moveTo>
                          <a:pt x="0" y="186948"/>
                        </a:moveTo>
                        <a:cubicBezTo>
                          <a:pt x="1004708" y="305593"/>
                          <a:pt x="1310894" y="302960"/>
                          <a:pt x="2186058" y="186948"/>
                        </a:cubicBezTo>
                        <a:cubicBezTo>
                          <a:pt x="2182953" y="106239"/>
                          <a:pt x="2198662" y="46832"/>
                          <a:pt x="2186058" y="0"/>
                        </a:cubicBezTo>
                        <a:cubicBezTo>
                          <a:pt x="2263875" y="87730"/>
                          <a:pt x="2367141" y="239008"/>
                          <a:pt x="2559954" y="373897"/>
                        </a:cubicBezTo>
                        <a:cubicBezTo>
                          <a:pt x="2411593" y="547367"/>
                          <a:pt x="2265812" y="709470"/>
                          <a:pt x="2186058" y="747793"/>
                        </a:cubicBezTo>
                        <a:cubicBezTo>
                          <a:pt x="2182643" y="722393"/>
                          <a:pt x="2186045" y="632806"/>
                          <a:pt x="2186058" y="560845"/>
                        </a:cubicBezTo>
                        <a:cubicBezTo>
                          <a:pt x="1351926" y="648484"/>
                          <a:pt x="787114" y="488166"/>
                          <a:pt x="0" y="560845"/>
                        </a:cubicBezTo>
                        <a:cubicBezTo>
                          <a:pt x="26873" y="455656"/>
                          <a:pt x="-29744" y="265769"/>
                          <a:pt x="0" y="18694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Looking ahead 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226A4603-5AFD-294E-B3B2-051C09ABBD7A}"/>
              </a:ext>
            </a:extLst>
          </p:cNvPr>
          <p:cNvSpPr/>
          <p:nvPr/>
        </p:nvSpPr>
        <p:spPr bwMode="auto">
          <a:xfrm>
            <a:off x="1332800" y="1161575"/>
            <a:ext cx="2545472" cy="743425"/>
          </a:xfrm>
          <a:prstGeom prst="lef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363887920">
                  <a:custGeom>
                    <a:avLst/>
                    <a:gdLst>
                      <a:gd name="connsiteX0" fmla="*/ 0 w 2545472"/>
                      <a:gd name="connsiteY0" fmla="*/ 371713 h 743425"/>
                      <a:gd name="connsiteX1" fmla="*/ 371713 w 2545472"/>
                      <a:gd name="connsiteY1" fmla="*/ 0 h 743425"/>
                      <a:gd name="connsiteX2" fmla="*/ 371713 w 2545472"/>
                      <a:gd name="connsiteY2" fmla="*/ 185856 h 743425"/>
                      <a:gd name="connsiteX3" fmla="*/ 2545472 w 2545472"/>
                      <a:gd name="connsiteY3" fmla="*/ 185856 h 743425"/>
                      <a:gd name="connsiteX4" fmla="*/ 2545472 w 2545472"/>
                      <a:gd name="connsiteY4" fmla="*/ 557569 h 743425"/>
                      <a:gd name="connsiteX5" fmla="*/ 371713 w 2545472"/>
                      <a:gd name="connsiteY5" fmla="*/ 557569 h 743425"/>
                      <a:gd name="connsiteX6" fmla="*/ 371713 w 2545472"/>
                      <a:gd name="connsiteY6" fmla="*/ 743425 h 743425"/>
                      <a:gd name="connsiteX7" fmla="*/ 0 w 2545472"/>
                      <a:gd name="connsiteY7" fmla="*/ 371713 h 743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45472" h="743425" fill="none" extrusionOk="0">
                        <a:moveTo>
                          <a:pt x="0" y="371713"/>
                        </a:moveTo>
                        <a:cubicBezTo>
                          <a:pt x="49580" y="308089"/>
                          <a:pt x="280378" y="76742"/>
                          <a:pt x="371713" y="0"/>
                        </a:cubicBezTo>
                        <a:cubicBezTo>
                          <a:pt x="376289" y="80953"/>
                          <a:pt x="383911" y="139844"/>
                          <a:pt x="371713" y="185856"/>
                        </a:cubicBezTo>
                        <a:cubicBezTo>
                          <a:pt x="772289" y="140998"/>
                          <a:pt x="1748274" y="348337"/>
                          <a:pt x="2545472" y="185856"/>
                        </a:cubicBezTo>
                        <a:cubicBezTo>
                          <a:pt x="2527759" y="235010"/>
                          <a:pt x="2542463" y="459080"/>
                          <a:pt x="2545472" y="557569"/>
                        </a:cubicBezTo>
                        <a:cubicBezTo>
                          <a:pt x="1525720" y="565741"/>
                          <a:pt x="1112793" y="708165"/>
                          <a:pt x="371713" y="557569"/>
                        </a:cubicBezTo>
                        <a:cubicBezTo>
                          <a:pt x="368576" y="600757"/>
                          <a:pt x="362271" y="693995"/>
                          <a:pt x="371713" y="743425"/>
                        </a:cubicBezTo>
                        <a:cubicBezTo>
                          <a:pt x="258680" y="628768"/>
                          <a:pt x="182239" y="526546"/>
                          <a:pt x="0" y="371713"/>
                        </a:cubicBezTo>
                        <a:close/>
                      </a:path>
                      <a:path w="2545472" h="743425" stroke="0" extrusionOk="0">
                        <a:moveTo>
                          <a:pt x="0" y="371713"/>
                        </a:moveTo>
                        <a:cubicBezTo>
                          <a:pt x="67953" y="348286"/>
                          <a:pt x="200597" y="147763"/>
                          <a:pt x="371713" y="0"/>
                        </a:cubicBezTo>
                        <a:cubicBezTo>
                          <a:pt x="380967" y="32167"/>
                          <a:pt x="386470" y="154088"/>
                          <a:pt x="371713" y="185856"/>
                        </a:cubicBezTo>
                        <a:cubicBezTo>
                          <a:pt x="712615" y="98956"/>
                          <a:pt x="1580689" y="233394"/>
                          <a:pt x="2545472" y="185856"/>
                        </a:cubicBezTo>
                        <a:cubicBezTo>
                          <a:pt x="2519227" y="283396"/>
                          <a:pt x="2556590" y="485445"/>
                          <a:pt x="2545472" y="557569"/>
                        </a:cubicBezTo>
                        <a:cubicBezTo>
                          <a:pt x="2084531" y="411044"/>
                          <a:pt x="611570" y="683444"/>
                          <a:pt x="371713" y="557569"/>
                        </a:cubicBezTo>
                        <a:cubicBezTo>
                          <a:pt x="383122" y="600517"/>
                          <a:pt x="376842" y="719399"/>
                          <a:pt x="371713" y="743425"/>
                        </a:cubicBezTo>
                        <a:cubicBezTo>
                          <a:pt x="270339" y="633932"/>
                          <a:pt x="161564" y="518231"/>
                          <a:pt x="0" y="37171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Looking back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7B9EB1-162B-2349-8412-7CE83764F8B3}"/>
              </a:ext>
            </a:extLst>
          </p:cNvPr>
          <p:cNvCxnSpPr/>
          <p:nvPr/>
        </p:nvCxnSpPr>
        <p:spPr bwMode="auto">
          <a:xfrm>
            <a:off x="4022927" y="1135996"/>
            <a:ext cx="47808" cy="43175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A7692E5-39C2-8D90-5F40-20BABD581B86}"/>
                  </a:ext>
                </a:extLst>
              </p14:cNvPr>
              <p14:cNvContentPartPr/>
              <p14:nvPr/>
            </p14:nvContentPartPr>
            <p14:xfrm>
              <a:off x="2281936" y="2978650"/>
              <a:ext cx="5036760" cy="24649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A7692E5-39C2-8D90-5F40-20BABD581B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6457" y="2963172"/>
                <a:ext cx="5067358" cy="2495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CFC08DD-C3BF-3762-0571-62F707BD0B13}"/>
                  </a:ext>
                </a:extLst>
              </p14:cNvPr>
              <p14:cNvContentPartPr/>
              <p14:nvPr/>
            </p14:nvContentPartPr>
            <p14:xfrm>
              <a:off x="6362896" y="3795490"/>
              <a:ext cx="1621440" cy="1042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CFC08DD-C3BF-3762-0571-62F707BD0B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7776" y="3780010"/>
                <a:ext cx="1651680" cy="10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91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Model/Analytics Taxonomy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6" y="2296523"/>
            <a:ext cx="130428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Prescriptive Analytics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15174" y="4934892"/>
            <a:ext cx="128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happened?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44892" y="4252162"/>
            <a:ext cx="128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Why did it happen?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70735" y="3572307"/>
            <a:ext cx="150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will happen next?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35323" y="2942853"/>
            <a:ext cx="1769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do we make good things happen?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7339" y="5505907"/>
            <a:ext cx="748290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(ETL) </a:t>
            </a:r>
          </a:p>
        </p:txBody>
      </p:sp>
      <p:sp>
        <p:nvSpPr>
          <p:cNvPr id="21" name="Cloud 20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E2F1456-8878-6844-9317-5F1ACD8D4FDE}"/>
              </a:ext>
            </a:extLst>
          </p:cNvPr>
          <p:cNvGraphicFramePr/>
          <p:nvPr/>
        </p:nvGraphicFramePr>
        <p:xfrm>
          <a:off x="7204084" y="2195593"/>
          <a:ext cx="1635113" cy="1307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E04DE42-5540-2844-9F69-D1A2B8296917}"/>
              </a:ext>
            </a:extLst>
          </p:cNvPr>
          <p:cNvSpPr/>
          <p:nvPr/>
        </p:nvSpPr>
        <p:spPr>
          <a:xfrm>
            <a:off x="7731833" y="2449064"/>
            <a:ext cx="878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Looking </a:t>
            </a:r>
            <a:b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 &amp; </a:t>
            </a:r>
            <a:b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ahead</a:t>
            </a:r>
          </a:p>
        </p:txBody>
      </p:sp>
    </p:spTree>
    <p:extLst>
      <p:ext uri="{BB962C8B-B14F-4D97-AF65-F5344CB8AC3E}">
        <p14:creationId xmlns:p14="http://schemas.microsoft.com/office/powerpoint/2010/main" val="19031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Introductions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97CB7A-1F03-C344-80AD-1D03ED384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17" y="2473538"/>
            <a:ext cx="4064355" cy="27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2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10457" y="2437779"/>
            <a:ext cx="7997589" cy="2718628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Garamond" panose="02020404030301010803" pitchFamily="18" charset="0"/>
              </a:rPr>
              <a:t>Work on homework problems as we cover them</a:t>
            </a:r>
          </a:p>
          <a:p>
            <a:r>
              <a:rPr lang="en-US" sz="2600" dirty="0">
                <a:latin typeface="Garamond" panose="02020404030301010803" pitchFamily="18" charset="0"/>
              </a:rPr>
              <a:t>Don’t fall behind on group project</a:t>
            </a:r>
          </a:p>
          <a:p>
            <a:r>
              <a:rPr lang="en-US" sz="2600" dirty="0">
                <a:latin typeface="Garamond" panose="02020404030301010803" pitchFamily="18" charset="0"/>
              </a:rPr>
              <a:t>Reach out for help if you are having trouble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0627-842B-E14C-BA2E-1CFF472D4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9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Analytics: Breakout discussion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99CE84-701F-BA49-BEEE-9CD3BB93400E}"/>
              </a:ext>
            </a:extLst>
          </p:cNvPr>
          <p:cNvSpPr/>
          <p:nvPr/>
        </p:nvSpPr>
        <p:spPr>
          <a:xfrm>
            <a:off x="1200151" y="1615245"/>
            <a:ext cx="792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https://algorithms-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tour.stitchfix.com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D30B6-EBA9-D54B-8849-2155D74F3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823588"/>
            <a:ext cx="3009900" cy="2844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B1E8D93-2B35-0E47-AA81-440F999FC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43009"/>
              </p:ext>
            </p:extLst>
          </p:nvPr>
        </p:nvGraphicFramePr>
        <p:xfrm>
          <a:off x="3733800" y="2823588"/>
          <a:ext cx="5029200" cy="32545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4940865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03991561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647568006"/>
                    </a:ext>
                  </a:extLst>
                </a:gridCol>
              </a:tblGrid>
              <a:tr h="633265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Category/</a:t>
                      </a:r>
                      <a:b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 of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907813"/>
                  </a:ext>
                </a:extLst>
              </a:tr>
              <a:tr h="120527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Warehouse</a:t>
                      </a:r>
                    </a:p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Prescriptive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Assigning a warehouse is about </a:t>
                      </a:r>
                      <a:r>
                        <a:rPr lang="en-US" sz="1600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choosing 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(“prescribing”) which warehouse to use for each shipment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017358"/>
                  </a:ext>
                </a:extLst>
              </a:tr>
              <a:tr h="120527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</a:t>
                      </a:r>
                      <a:r>
                        <a:rPr lang="en-US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Recommen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-dation systems</a:t>
                      </a:r>
                    </a:p>
                    <a:p>
                      <a:pPr algn="l"/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  <a:p>
                      <a:pPr algn="l"/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026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253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Zoom Breakout Rooms + Google Drive = Small Group Work &gt; Teaching in  Dornsife &gt; USC Dana and David Dornsife College of Letters, Arts and Sciences">
            <a:extLst>
              <a:ext uri="{FF2B5EF4-FFF2-40B4-BE49-F238E27FC236}">
                <a16:creationId xmlns:a16="http://schemas.microsoft.com/office/drawing/2014/main" id="{EA589411-6091-8E4E-86F9-DD0A40DA5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485164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FB37E-D880-7C40-8205-2B15EEAD2C9B}"/>
              </a:ext>
            </a:extLst>
          </p:cNvPr>
          <p:cNvSpPr txBox="1"/>
          <p:nvPr/>
        </p:nvSpPr>
        <p:spPr>
          <a:xfrm>
            <a:off x="228600" y="22860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2800" b="1" kern="0" dirty="0"/>
              <a:t>Break Outs</a:t>
            </a:r>
            <a:endParaRPr lang="en-PH" sz="2800" b="1" dirty="0">
              <a:latin typeface="+mn-lt"/>
              <a:ea typeface="Cabin" charset="0"/>
              <a:cs typeface="Cabin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676400" y="4953000"/>
            <a:ext cx="685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pPr marL="514350" indent="-514350" algn="l">
              <a:lnSpc>
                <a:spcPct val="110000"/>
              </a:lnSpc>
              <a:buAutoNum type="arabicPeriod"/>
            </a:pPr>
            <a:r>
              <a:rPr lang="en-US" sz="1800" b="0" kern="0" dirty="0">
                <a:latin typeface="Calibri" panose="020F0502020204030204" pitchFamily="34" charset="0"/>
              </a:rPr>
              <a:t>Fill in the yellow highlighted cells in Google doc</a:t>
            </a:r>
          </a:p>
          <a:p>
            <a:pPr marL="514350" indent="-514350" algn="l">
              <a:lnSpc>
                <a:spcPct val="110000"/>
              </a:lnSpc>
              <a:buAutoNum type="arabicPeriod"/>
            </a:pPr>
            <a:r>
              <a:rPr lang="en-US" sz="1800" b="0" kern="0" dirty="0">
                <a:latin typeface="Calibri" panose="020F0502020204030204" pitchFamily="34" charset="0"/>
              </a:rPr>
              <a:t>Choose a spokesperson to present results</a:t>
            </a:r>
          </a:p>
        </p:txBody>
      </p:sp>
    </p:spTree>
    <p:extLst>
      <p:ext uri="{BB962C8B-B14F-4D97-AF65-F5344CB8AC3E}">
        <p14:creationId xmlns:p14="http://schemas.microsoft.com/office/powerpoint/2010/main" val="2360935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Analytics: Breakout discussion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1D46DCB-831B-5C4F-91BC-398D95529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46084"/>
              </p:ext>
            </p:extLst>
          </p:nvPr>
        </p:nvGraphicFramePr>
        <p:xfrm>
          <a:off x="457200" y="1295400"/>
          <a:ext cx="8001000" cy="602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29180">
                  <a:extLst>
                    <a:ext uri="{9D8B030D-6E8A-4147-A177-3AD203B41FA5}">
                      <a16:colId xmlns:a16="http://schemas.microsoft.com/office/drawing/2014/main" val="371511875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0100962"/>
                    </a:ext>
                  </a:extLst>
                </a:gridCol>
                <a:gridCol w="3243020">
                  <a:extLst>
                    <a:ext uri="{9D8B030D-6E8A-4147-A177-3AD203B41FA5}">
                      <a16:colId xmlns:a16="http://schemas.microsoft.com/office/drawing/2014/main" val="2612022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 of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10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Warehouse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Prescriptive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Assigning a warehouse is </a:t>
                      </a:r>
                      <a:r>
                        <a:rPr lang="en-US" sz="1800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choosing 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(“</a:t>
                      </a:r>
                      <a:r>
                        <a:rPr lang="en-US" sz="1800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prescribing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”) which warehouse to use for each shipment.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53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Recommendation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Predictive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Evaluate match based on client and product 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17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Matchmaking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Prescriptive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Assigning based on optimal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8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Human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Stylist’s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88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 Logistics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Prescriptive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Optimize delivery is about prescribing/deciding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221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 State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Descriptive/Predictive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Summarizing current customer type, and trying to anticipate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19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 Demand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Predictive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Try to forecast for each type what product they will want most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8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 Inventory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Prescriptive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Optimize (or simulate) how much of each type of product to order and stock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5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 New style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Descriptive/Predictive/Prescriptive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Document current styles, change them based on sales data, develop new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635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 Data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ETL/Descriptive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Prepare the data so that others can use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742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951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7" y="2296523"/>
            <a:ext cx="135864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Prescriptive Analytics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1903" y="5300246"/>
            <a:ext cx="7482901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Extract, Transform, Load </a:t>
            </a:r>
          </a:p>
        </p:txBody>
      </p:sp>
      <p:sp>
        <p:nvSpPr>
          <p:cNvPr id="21" name="Cloud 20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A1A8DC-B9E6-0243-9E6B-27699D134A3A}"/>
              </a:ext>
            </a:extLst>
          </p:cNvPr>
          <p:cNvSpPr/>
          <p:nvPr/>
        </p:nvSpPr>
        <p:spPr>
          <a:xfrm>
            <a:off x="2722384" y="4346858"/>
            <a:ext cx="3754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BU.501.601 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(Statistics)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BU.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510.650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(Data Analytics)</a:t>
            </a:r>
          </a:p>
        </p:txBody>
      </p:sp>
    </p:spTree>
    <p:extLst>
      <p:ext uri="{BB962C8B-B14F-4D97-AF65-F5344CB8AC3E}">
        <p14:creationId xmlns:p14="http://schemas.microsoft.com/office/powerpoint/2010/main" val="2770405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7" y="2296523"/>
            <a:ext cx="135864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Prescriptive Analytics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15000" y="3090446"/>
            <a:ext cx="176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CLASS!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1903" y="5334000"/>
            <a:ext cx="748290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</a:t>
            </a:r>
          </a:p>
        </p:txBody>
      </p:sp>
      <p:sp>
        <p:nvSpPr>
          <p:cNvPr id="21" name="Cloud 20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60545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7" y="2296523"/>
            <a:ext cx="135864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Prescriptive Analytics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50808" y="2266890"/>
            <a:ext cx="1769392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BU.520.710 AI Essentials for Business</a:t>
            </a:r>
          </a:p>
          <a:p>
            <a:endParaRPr lang="en-US" sz="105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1903" y="5334000"/>
            <a:ext cx="748290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</a:t>
            </a:r>
          </a:p>
        </p:txBody>
      </p:sp>
      <p:sp>
        <p:nvSpPr>
          <p:cNvPr id="21" name="Cloud 20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2300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7" y="2296523"/>
            <a:ext cx="135864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Prescriptive Analytics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1903" y="5298382"/>
            <a:ext cx="7482901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</a:t>
            </a:r>
          </a:p>
        </p:txBody>
      </p:sp>
      <p:sp>
        <p:nvSpPr>
          <p:cNvPr id="21" name="Cloud 20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28A26F-2FF6-AA4E-BC35-E9C2BC710ACE}"/>
              </a:ext>
            </a:extLst>
          </p:cNvPr>
          <p:cNvSpPr/>
          <p:nvPr/>
        </p:nvSpPr>
        <p:spPr>
          <a:xfrm>
            <a:off x="2895697" y="4559718"/>
            <a:ext cx="74828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D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BU.450.765 </a:t>
            </a:r>
            <a:r>
              <a:rPr lang="en-US" sz="1800" dirty="0">
                <a:solidFill>
                  <a:srgbClr val="002D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(Social Media Analytics), </a:t>
            </a:r>
            <a:br>
              <a:rPr lang="en-US" sz="1800" dirty="0">
                <a:solidFill>
                  <a:srgbClr val="002D7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solidFill>
                  <a:srgbClr val="002D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BU.330.770 </a:t>
            </a:r>
            <a:r>
              <a:rPr lang="en-US" sz="1800" dirty="0">
                <a:solidFill>
                  <a:srgbClr val="002D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(Database Management)</a:t>
            </a:r>
          </a:p>
          <a:p>
            <a:endParaRPr lang="en-US" sz="1800" dirty="0">
              <a:solidFill>
                <a:srgbClr val="002D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959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Overview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7" y="2296523"/>
            <a:ext cx="135864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Prescriptive Analytics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1903" y="5528936"/>
            <a:ext cx="748290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</a:t>
            </a:r>
          </a:p>
        </p:txBody>
      </p:sp>
      <p:sp>
        <p:nvSpPr>
          <p:cNvPr id="21" name="Cloud 20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36E1C-F4B5-A041-B2D0-91449C8A90CF}"/>
              </a:ext>
            </a:extLst>
          </p:cNvPr>
          <p:cNvSpPr txBox="1"/>
          <p:nvPr/>
        </p:nvSpPr>
        <p:spPr>
          <a:xfrm>
            <a:off x="4114800" y="3638149"/>
            <a:ext cx="176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Forecasting (I)</a:t>
            </a:r>
            <a:b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F4DCE7-74F5-3343-AE3F-F26B0DC194E9}"/>
              </a:ext>
            </a:extLst>
          </p:cNvPr>
          <p:cNvSpPr txBox="1"/>
          <p:nvPr/>
        </p:nvSpPr>
        <p:spPr>
          <a:xfrm>
            <a:off x="5486400" y="2967250"/>
            <a:ext cx="1995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(II, III)</a:t>
            </a:r>
            <a:b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modeling (IV, V)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F7B8C-026F-534B-A31C-DDFFD058C55C}"/>
              </a:ext>
            </a:extLst>
          </p:cNvPr>
          <p:cNvSpPr/>
          <p:nvPr/>
        </p:nvSpPr>
        <p:spPr>
          <a:xfrm>
            <a:off x="4868162" y="3886200"/>
            <a:ext cx="16088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(V, VI)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3A7275-7D82-EE59-39BE-CF10D0EBD4C3}"/>
                  </a:ext>
                </a:extLst>
              </p14:cNvPr>
              <p14:cNvContentPartPr/>
              <p14:nvPr/>
            </p14:nvContentPartPr>
            <p14:xfrm>
              <a:off x="7204216" y="3112210"/>
              <a:ext cx="6480" cy="29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3A7275-7D82-EE59-39BE-CF10D0EBD4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9096" y="3096730"/>
                <a:ext cx="367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34FA347-438A-5DEF-0518-BEFD0A73C6AC}"/>
                  </a:ext>
                </a:extLst>
              </p14:cNvPr>
              <p14:cNvContentPartPr/>
              <p14:nvPr/>
            </p14:nvContentPartPr>
            <p14:xfrm>
              <a:off x="7360816" y="3391930"/>
              <a:ext cx="8640" cy="4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34FA347-438A-5DEF-0518-BEFD0A73C6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5696" y="3376810"/>
                <a:ext cx="392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D7F344-E016-0D8B-9F5C-736A3F5DA99C}"/>
                  </a:ext>
                </a:extLst>
              </p14:cNvPr>
              <p14:cNvContentPartPr/>
              <p14:nvPr/>
            </p14:nvContentPartPr>
            <p14:xfrm>
              <a:off x="5464696" y="3880810"/>
              <a:ext cx="45720" cy="29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D7F344-E016-0D8B-9F5C-736A3F5DA9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9216" y="3865690"/>
                <a:ext cx="763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445283-078E-EFFF-21AA-45297631B551}"/>
                  </a:ext>
                </a:extLst>
              </p14:cNvPr>
              <p14:cNvContentPartPr/>
              <p14:nvPr/>
            </p14:nvContentPartPr>
            <p14:xfrm>
              <a:off x="6500776" y="4114810"/>
              <a:ext cx="33480" cy="25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445283-078E-EFFF-21AA-45297631B5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85296" y="4099690"/>
                <a:ext cx="6372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7" y="1"/>
            <a:ext cx="8858161" cy="85725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+mj-lt"/>
              </a:rPr>
              <a:t>Course Grading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2913328" y="2209801"/>
            <a:ext cx="3336211" cy="259079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latin typeface="+mj-lt"/>
              </a:rPr>
              <a:t>Attendance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latin typeface="+mj-lt"/>
              </a:rPr>
              <a:t>Participation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err="1">
                <a:latin typeface="+mj-lt"/>
              </a:rPr>
              <a:t>Homeworks</a:t>
            </a:r>
            <a:r>
              <a:rPr lang="en-US" sz="2400" dirty="0">
                <a:latin typeface="+mj-lt"/>
              </a:rPr>
              <a:t> (5)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latin typeface="+mj-lt"/>
              </a:rPr>
              <a:t>Group Project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latin typeface="+mj-lt"/>
              </a:rPr>
              <a:t>Final Exam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6794" y="2209800"/>
            <a:ext cx="897809" cy="3613115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latin typeface="+mj-lt"/>
              </a:rPr>
              <a:t>5%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latin typeface="+mj-lt"/>
              </a:rPr>
              <a:t>5%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latin typeface="+mj-lt"/>
              </a:rPr>
              <a:t>30%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latin typeface="+mj-lt"/>
              </a:rPr>
              <a:t>20%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latin typeface="+mj-lt"/>
              </a:rPr>
              <a:t>40%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B6E68-6062-0A4E-8644-2CB937E85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7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711841"/>
            <a:ext cx="7620000" cy="377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457189" indent="-457189">
              <a:lnSpc>
                <a:spcPct val="150000"/>
              </a:lnSpc>
              <a:buFont typeface="Arial" charset="0"/>
              <a:buChar char="•"/>
            </a:pPr>
            <a:endParaRPr lang="en-US" sz="2400" dirty="0"/>
          </a:p>
          <a:p>
            <a:pPr marL="514338" indent="-514338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Evgeny</a:t>
            </a:r>
            <a:r>
              <a:rPr lang="en-US" sz="2400" dirty="0"/>
              <a:t> Kagan, PhD</a:t>
            </a:r>
          </a:p>
          <a:p>
            <a:pPr marL="514338" indent="-514338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Research-track faculty at Carey</a:t>
            </a:r>
          </a:p>
          <a:p>
            <a:pPr marL="514338" indent="-514338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ekagan@jhu.edu</a:t>
            </a:r>
            <a:endParaRPr lang="en-US" sz="2400" dirty="0"/>
          </a:p>
          <a:p>
            <a:pPr marL="514338" indent="-514338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Office hours: </a:t>
            </a:r>
          </a:p>
          <a:p>
            <a:pPr marL="1428738" lvl="2" indent="-514338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Mondays 5-6pm (Zoom)</a:t>
            </a:r>
          </a:p>
          <a:p>
            <a:pPr marL="514338" indent="-514338">
              <a:lnSpc>
                <a:spcPct val="150000"/>
              </a:lnSpc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599B4-BB4C-D840-9AA7-C8F82BFD1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213" y="2286000"/>
            <a:ext cx="2795587" cy="2795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144186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22" y="34637"/>
            <a:ext cx="8858161" cy="85725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Attendance and Participation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2400" y="1879600"/>
            <a:ext cx="4572000" cy="3606800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Attendance (5%)</a:t>
            </a:r>
          </a:p>
          <a:p>
            <a:pPr marL="284156" lvl="1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One absence excused.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Lose 2 pts on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final grade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each additional absence.</a:t>
            </a:r>
          </a:p>
          <a:p>
            <a:pPr marL="284156" lvl="1" indent="0">
              <a:buNone/>
            </a:pPr>
            <a:endParaRPr lang="en-U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Participation Points (5%)</a:t>
            </a:r>
          </a:p>
          <a:p>
            <a:pPr marL="284156" lvl="1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- Class activity</a:t>
            </a:r>
          </a:p>
          <a:p>
            <a:pPr marL="284156" lvl="1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- (Non-) participation in group discussion 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5A6B5-5D66-FD4B-A77C-5FF8F708A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16504" y="2209800"/>
            <a:ext cx="3746499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56806-D772-3045-9C99-C8F13633A9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45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22" y="1"/>
            <a:ext cx="8858161" cy="85725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Homework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600202"/>
            <a:ext cx="8315280" cy="469027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en-US" sz="2600" b="1" dirty="0"/>
              <a:t>Homework 1 (6%)</a:t>
            </a:r>
            <a:br>
              <a:rPr lang="en-US" sz="2300" dirty="0"/>
            </a:br>
            <a:r>
              <a:rPr lang="en-US" sz="2200" dirty="0"/>
              <a:t>Covers: Excel/Forecasting. Due before </a:t>
            </a:r>
            <a:r>
              <a:rPr lang="en-US" sz="2200" b="1" dirty="0"/>
              <a:t>session 2 </a:t>
            </a:r>
            <a:r>
              <a:rPr lang="en-US" sz="2200" u="sng" dirty="0"/>
              <a:t> </a:t>
            </a:r>
            <a:endParaRPr lang="en-US" sz="2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Homework 2 (</a:t>
            </a:r>
            <a:r>
              <a:rPr lang="en-US" sz="2600" b="1" dirty="0"/>
              <a:t>6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%)</a:t>
            </a:r>
            <a:b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Covers: Optimization. Due before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session 3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u="sng" dirty="0"/>
              <a:t>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en-US" sz="2600" b="1" dirty="0"/>
              <a:t>Homework 3 (6%)</a:t>
            </a:r>
            <a:br>
              <a:rPr lang="en-US" sz="2600" dirty="0"/>
            </a:br>
            <a:r>
              <a:rPr lang="en-US" sz="2200" dirty="0"/>
              <a:t>Covers: Optimization II. Due before </a:t>
            </a:r>
            <a:r>
              <a:rPr lang="en-US" sz="2200" b="1" dirty="0"/>
              <a:t>session 4</a:t>
            </a:r>
            <a:r>
              <a:rPr lang="en-US" sz="2200" dirty="0"/>
              <a:t> </a:t>
            </a:r>
            <a:r>
              <a:rPr lang="en-US" sz="2200" u="sng" dirty="0"/>
              <a:t> </a:t>
            </a:r>
            <a:endParaRPr lang="en-US" sz="2200" dirty="0"/>
          </a:p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Homework </a:t>
            </a:r>
            <a:r>
              <a:rPr lang="en-US" sz="2600" b="1" dirty="0"/>
              <a:t>4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600" b="1" dirty="0"/>
              <a:t>6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%)</a:t>
            </a:r>
            <a:b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Covers: Risk modeling. </a:t>
            </a:r>
            <a:r>
              <a:rPr lang="en-US" sz="2200" dirty="0"/>
              <a:t>Due before </a:t>
            </a:r>
            <a:r>
              <a:rPr lang="en-US" sz="2200" b="1" dirty="0"/>
              <a:t>session 5</a:t>
            </a:r>
            <a:r>
              <a:rPr lang="en-US" sz="2200" dirty="0"/>
              <a:t> </a:t>
            </a:r>
            <a:r>
              <a:rPr lang="en-US" sz="2200" u="sng" dirty="0"/>
              <a:t> </a:t>
            </a:r>
            <a:endParaRPr lang="en-US" sz="2200" dirty="0"/>
          </a:p>
          <a:p>
            <a:pPr>
              <a:lnSpc>
                <a:spcPct val="140000"/>
              </a:lnSpc>
              <a:spcAft>
                <a:spcPts val="1200"/>
              </a:spcAft>
            </a:pP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Homework 5 (</a:t>
            </a:r>
            <a:r>
              <a:rPr lang="en-US" sz="2600" b="1" dirty="0"/>
              <a:t>6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%)</a:t>
            </a:r>
            <a:b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Covers: Simulation. </a:t>
            </a:r>
            <a:r>
              <a:rPr lang="en-US" sz="2200" dirty="0"/>
              <a:t>Due before </a:t>
            </a:r>
            <a:r>
              <a:rPr lang="en-US" sz="2200" b="1" dirty="0"/>
              <a:t>session 6</a:t>
            </a:r>
            <a:r>
              <a:rPr lang="en-US" sz="2200" dirty="0"/>
              <a:t> </a:t>
            </a:r>
            <a:r>
              <a:rPr lang="en-US" sz="2200" u="sng" dirty="0"/>
              <a:t> 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40000"/>
              </a:lnSpc>
              <a:spcAft>
                <a:spcPts val="1200"/>
              </a:spcAft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9AD8CC-71C7-0548-A4AC-80DDB14946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99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22" y="13856"/>
            <a:ext cx="8858161" cy="85725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Group Projects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3403" y="1676400"/>
            <a:ext cx="4495797" cy="41148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Interview a manager of your choice to understand an analytics problem faced by their organization</a:t>
            </a:r>
          </a:p>
          <a:p>
            <a:pPr marL="0" indent="0">
              <a:lnSpc>
                <a:spcPct val="130000"/>
              </a:lnSpc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Apply the “analytic” way of thinking to their problem</a:t>
            </a:r>
          </a:p>
          <a:p>
            <a:pPr>
              <a:lnSpc>
                <a:spcPct val="130000"/>
              </a:lnSpc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 use of forecasting, optimization, risk modeling and simulation (at least one method) to propose an analytic solution</a:t>
            </a:r>
          </a:p>
          <a:p>
            <a:pPr marL="284156" lvl="1" indent="0">
              <a:lnSpc>
                <a:spcPct val="13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Interview Cartoon 654*628 transprent Png Free Download - Microphone,  Communication, Headgear. - CleanPNG / KissPNG">
            <a:extLst>
              <a:ext uri="{FF2B5EF4-FFF2-40B4-BE49-F238E27FC236}">
                <a16:creationId xmlns:a16="http://schemas.microsoft.com/office/drawing/2014/main" id="{5E4DDFB9-ED68-874B-BAAA-28AF325F1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3701" y="2133600"/>
            <a:ext cx="29083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3A272-084B-0142-8240-E5C3AF5900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8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19" y="0"/>
            <a:ext cx="8858161" cy="85725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Group Project Deliverables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385757" cy="307979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Group Project (20%)</a:t>
            </a:r>
          </a:p>
          <a:p>
            <a:pPr marL="641335" lvl="1" indent="0">
              <a:lnSpc>
                <a:spcPct val="13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Proposal due session 3 (2%)</a:t>
            </a:r>
          </a:p>
          <a:p>
            <a:pPr marL="641335" lvl="1" indent="0">
              <a:lnSpc>
                <a:spcPct val="130000"/>
              </a:lnSpc>
              <a:buNone/>
            </a:pPr>
            <a:r>
              <a:rPr lang="en-US" sz="2200" dirty="0"/>
              <a:t>Summary of interview due session 5 (2%)</a:t>
            </a:r>
          </a:p>
          <a:p>
            <a:pPr marL="641335" lvl="1" indent="0">
              <a:lnSpc>
                <a:spcPct val="13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Presentations during first half of session 7 (16%)</a:t>
            </a:r>
          </a:p>
          <a:p>
            <a:pPr marL="641335" lvl="1" indent="0">
              <a:lnSpc>
                <a:spcPct val="13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… details on Canvas</a:t>
            </a:r>
          </a:p>
          <a:p>
            <a:pPr marL="284156" lvl="1" indent="0">
              <a:lnSpc>
                <a:spcPct val="130000"/>
              </a:lnSpc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318D6-BD11-8644-9F8B-B2F338245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55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19" y="45913"/>
            <a:ext cx="8858161" cy="85725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Course Grading: Final Exam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2514600"/>
            <a:ext cx="5604578" cy="3596512"/>
          </a:xfrm>
        </p:spPr>
        <p:txBody>
          <a:bodyPr>
            <a:normAutofit/>
          </a:bodyPr>
          <a:lstStyle/>
          <a:p>
            <a:r>
              <a:rPr lang="en-US" sz="2600" dirty="0"/>
              <a:t>Final Exam (40%)</a:t>
            </a:r>
          </a:p>
          <a:p>
            <a:pPr lvl="1"/>
            <a:r>
              <a:rPr lang="en-US" dirty="0"/>
              <a:t>Written Exam: open book, open notes</a:t>
            </a:r>
          </a:p>
          <a:p>
            <a:pPr lvl="1"/>
            <a:r>
              <a:rPr lang="en-US" dirty="0"/>
              <a:t>3 hours</a:t>
            </a:r>
          </a:p>
          <a:p>
            <a:pPr lvl="1"/>
            <a:r>
              <a:rPr lang="en-US" dirty="0"/>
              <a:t>Exam review in session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514600"/>
            <a:ext cx="2192391" cy="21923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C4FCB-52BA-6E41-9EF2-8A96159E8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4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10457" y="2437779"/>
            <a:ext cx="7997589" cy="2718628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Garamond" panose="02020404030301010803" pitchFamily="18" charset="0"/>
              </a:rPr>
              <a:t>Work on homework problems as we cover them</a:t>
            </a:r>
          </a:p>
          <a:p>
            <a:r>
              <a:rPr lang="en-US" sz="2600" dirty="0">
                <a:latin typeface="Garamond" panose="02020404030301010803" pitchFamily="18" charset="0"/>
              </a:rPr>
              <a:t>Don’t fall behind on group project</a:t>
            </a:r>
          </a:p>
          <a:p>
            <a:r>
              <a:rPr lang="en-US" sz="2600" dirty="0">
                <a:latin typeface="Garamond" panose="02020404030301010803" pitchFamily="18" charset="0"/>
              </a:rPr>
              <a:t>Reach out for help if you are having trouble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0627-842B-E14C-BA2E-1CFF472D4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82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 bwMode="auto">
          <a:xfrm>
            <a:off x="762000" y="2819400"/>
            <a:ext cx="8077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Introductions</a:t>
            </a:r>
          </a:p>
          <a:p>
            <a:pPr marL="514338" indent="-514338">
              <a:buAutoNum type="arabicPeriod"/>
            </a:pPr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“Zoo” of Analytics</a:t>
            </a:r>
            <a:br>
              <a:rPr lang="en-US" sz="2800" kern="0" cap="none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</a:br>
            <a:endParaRPr lang="en-US" sz="2800" kern="0" cap="non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514338" indent="-514338">
              <a:buAutoNum type="arabicPeriod"/>
            </a:pPr>
            <a:r>
              <a:rPr lang="en-US" sz="2800" kern="0" cap="none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Predictive Analytics: Forecasting</a:t>
            </a:r>
          </a:p>
          <a:p>
            <a:pPr marL="457189" indent="-457189">
              <a:buFontTx/>
              <a:buChar char="-"/>
            </a:pPr>
            <a:endParaRPr lang="en-US" sz="2800" kern="0" cap="none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endParaRPr lang="en-US" sz="2800" kern="0" cap="none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r>
              <a:rPr lang="en-US" sz="2800" kern="0" cap="none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362200" y="1289841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1"/>
              </a:spcBef>
            </a:pPr>
            <a:r>
              <a:rPr lang="en-PH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pic>
        <p:nvPicPr>
          <p:cNvPr id="1026" name="Picture 2" descr="What's Your Inbound Marketing Game Plan? - Business 2 Community">
            <a:extLst>
              <a:ext uri="{FF2B5EF4-FFF2-40B4-BE49-F238E27FC236}">
                <a16:creationId xmlns:a16="http://schemas.microsoft.com/office/drawing/2014/main" id="{D9B43CA7-CA5E-1A47-B5F7-A31DAC5AD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762001"/>
            <a:ext cx="3429000" cy="2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44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Overview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7" y="2296523"/>
            <a:ext cx="135864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Prescriptive Analytics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1903" y="5528936"/>
            <a:ext cx="748290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</a:t>
            </a:r>
          </a:p>
        </p:txBody>
      </p:sp>
      <p:sp>
        <p:nvSpPr>
          <p:cNvPr id="21" name="Cloud 20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36E1C-F4B5-A041-B2D0-91449C8A90CF}"/>
              </a:ext>
            </a:extLst>
          </p:cNvPr>
          <p:cNvSpPr txBox="1"/>
          <p:nvPr/>
        </p:nvSpPr>
        <p:spPr>
          <a:xfrm>
            <a:off x="4114800" y="3638149"/>
            <a:ext cx="176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Forecasting (I)</a:t>
            </a:r>
            <a:b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1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33" y="152402"/>
            <a:ext cx="8683645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/>
              <a:t>The four Ingredients of Analytic Problems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A5A1C-DE75-694E-9C9F-FC0D7C173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026" name="Picture 2" descr="Aims and objective of the AIJN, the European Fruit Juice Association | AIJN  - European Fruit Juice Association">
            <a:extLst>
              <a:ext uri="{FF2B5EF4-FFF2-40B4-BE49-F238E27FC236}">
                <a16:creationId xmlns:a16="http://schemas.microsoft.com/office/drawing/2014/main" id="{3C29DF38-5A32-8248-AA4D-2F60E11B6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06" y="1366516"/>
            <a:ext cx="1917223" cy="191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y 79, Rolling the Dice on Side Effects - Hep">
            <a:extLst>
              <a:ext uri="{FF2B5EF4-FFF2-40B4-BE49-F238E27FC236}">
                <a16:creationId xmlns:a16="http://schemas.microsoft.com/office/drawing/2014/main" id="{C7E31BCB-09B2-4F49-9768-8C02E834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199225"/>
            <a:ext cx="2087562" cy="20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ut – The Fork Road">
            <a:extLst>
              <a:ext uri="{FF2B5EF4-FFF2-40B4-BE49-F238E27FC236}">
                <a16:creationId xmlns:a16="http://schemas.microsoft.com/office/drawing/2014/main" id="{023F586F-11CB-2744-967E-286192587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1" y="3784334"/>
            <a:ext cx="2262981" cy="22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8 Advantages Of Chain Link Fencing | All Over Fence">
            <a:extLst>
              <a:ext uri="{FF2B5EF4-FFF2-40B4-BE49-F238E27FC236}">
                <a16:creationId xmlns:a16="http://schemas.microsoft.com/office/drawing/2014/main" id="{3490544E-6BDC-2040-87BA-601A46733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924" y="4090209"/>
            <a:ext cx="2138276" cy="139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179062-CB78-B744-A486-9C8111706BE8}"/>
              </a:ext>
            </a:extLst>
          </p:cNvPr>
          <p:cNvSpPr/>
          <p:nvPr/>
        </p:nvSpPr>
        <p:spPr>
          <a:xfrm>
            <a:off x="23446" y="2057400"/>
            <a:ext cx="1732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bjective?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75148-E9E9-B244-ACD0-234026935388}"/>
              </a:ext>
            </a:extLst>
          </p:cNvPr>
          <p:cNvSpPr/>
          <p:nvPr/>
        </p:nvSpPr>
        <p:spPr>
          <a:xfrm>
            <a:off x="5486400" y="1981200"/>
            <a:ext cx="1070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isks?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3C28EF-20A8-6248-8F95-8776D733A0C2}"/>
              </a:ext>
            </a:extLst>
          </p:cNvPr>
          <p:cNvSpPr/>
          <p:nvPr/>
        </p:nvSpPr>
        <p:spPr>
          <a:xfrm>
            <a:off x="4572000" y="4572000"/>
            <a:ext cx="1995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onstraints?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7B6DA2-6580-3E4E-B18C-D8B7E4C4AAA3}"/>
              </a:ext>
            </a:extLst>
          </p:cNvPr>
          <p:cNvSpPr/>
          <p:nvPr/>
        </p:nvSpPr>
        <p:spPr>
          <a:xfrm>
            <a:off x="90708" y="4582180"/>
            <a:ext cx="1585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ecision?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FD4E5A-FF61-4620-9DBB-8F2F5109F60C}"/>
                  </a:ext>
                </a:extLst>
              </p14:cNvPr>
              <p14:cNvContentPartPr/>
              <p14:nvPr/>
            </p14:nvContentPartPr>
            <p14:xfrm>
              <a:off x="1250896" y="2672290"/>
              <a:ext cx="128520" cy="241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FD4E5A-FF61-4620-9DBB-8F2F5109F6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5416" y="2656810"/>
                <a:ext cx="1591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357064-9867-AF83-8B07-9D9F97601661}"/>
                  </a:ext>
                </a:extLst>
              </p14:cNvPr>
              <p14:cNvContentPartPr/>
              <p14:nvPr/>
            </p14:nvContentPartPr>
            <p14:xfrm>
              <a:off x="5944936" y="2640250"/>
              <a:ext cx="121680" cy="109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357064-9867-AF83-8B07-9D9F976016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29816" y="2624770"/>
                <a:ext cx="1519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41ACC6-A9FD-2022-4058-6D5DD124D283}"/>
                  </a:ext>
                </a:extLst>
              </p14:cNvPr>
              <p14:cNvContentPartPr/>
              <p14:nvPr/>
            </p14:nvContentPartPr>
            <p14:xfrm>
              <a:off x="1242976" y="5319010"/>
              <a:ext cx="90360" cy="149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41ACC6-A9FD-2022-4058-6D5DD124D2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7856" y="5303530"/>
                <a:ext cx="1209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CF8C03-050B-64A6-3CD1-0C733C2EB6A0}"/>
                  </a:ext>
                </a:extLst>
              </p14:cNvPr>
              <p14:cNvContentPartPr/>
              <p14:nvPr/>
            </p14:nvContentPartPr>
            <p14:xfrm>
              <a:off x="5922976" y="5228650"/>
              <a:ext cx="93600" cy="105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CF8C03-050B-64A6-3CD1-0C733C2EB6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07496" y="5213530"/>
                <a:ext cx="124200" cy="1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20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33" y="152402"/>
            <a:ext cx="8683645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Generalized Analytics Procedure (GAP)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A5A1C-DE75-694E-9C9F-FC0D7C173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899D14-D019-7045-A727-DC334CBC8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333" y="1234833"/>
            <a:ext cx="8683647" cy="417536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Model in Words</a:t>
            </a: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Objective</a:t>
            </a:r>
          </a:p>
          <a:p>
            <a:pPr marL="284156" lvl="1" indent="0">
              <a:buNone/>
            </a:pPr>
            <a:r>
              <a:rPr lang="en-US" sz="2000" b="1" dirty="0"/>
              <a:t>R:</a:t>
            </a:r>
            <a:r>
              <a:rPr lang="en-US" sz="2000" dirty="0"/>
              <a:t> Random Variables</a:t>
            </a: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Decision Variables</a:t>
            </a: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  <a:p>
            <a:pPr marL="284156" lvl="1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Formulate Model Mathematically</a:t>
            </a: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Decision Variables</a:t>
            </a: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Random Variables</a:t>
            </a: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Define Objective Function (in terms of Decision and Random Variables) </a:t>
            </a: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Constraints (in terms of Decision Variables)</a:t>
            </a:r>
          </a:p>
          <a:p>
            <a:pPr marL="284156"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Solve (manually or using software)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world map without country names vbq1c lovely blank map europe with Map Of  Europe With Names 983 X 778 pixels | Europe map printable, European map, Europe  map">
            <a:extLst>
              <a:ext uri="{FF2B5EF4-FFF2-40B4-BE49-F238E27FC236}">
                <a16:creationId xmlns:a16="http://schemas.microsoft.com/office/drawing/2014/main" id="{3CEE08DA-3B19-884F-BFAB-78E912082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2" y="1231869"/>
            <a:ext cx="6166643" cy="488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bit about me..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8E0D6-5285-0140-B7CD-81014A859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3" y="1981200"/>
            <a:ext cx="918633" cy="106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039754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BF27417-5EB8-42EB-8BE6-BB260E50E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4"/>
            <a:ext cx="78867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Australian Beer Production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2848E701-66D3-4FE1-8164-211040764E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10A3A28-1432-4FDB-9569-E197E51B001D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D654348-953B-1B46-B03D-88A020135F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343400" y="6553200"/>
            <a:ext cx="1905000" cy="30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10A3A28-1432-4FDB-9569-E197E51B001D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B98361-2E69-ED41-9D55-06C11EAA2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853912"/>
              </p:ext>
            </p:extLst>
          </p:nvPr>
        </p:nvGraphicFramePr>
        <p:xfrm>
          <a:off x="685800" y="1487403"/>
          <a:ext cx="3733800" cy="399899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25916">
                  <a:extLst>
                    <a:ext uri="{9D8B030D-6E8A-4147-A177-3AD203B41FA5}">
                      <a16:colId xmlns:a16="http://schemas.microsoft.com/office/drawing/2014/main" val="241593628"/>
                    </a:ext>
                  </a:extLst>
                </a:gridCol>
                <a:gridCol w="2507884">
                  <a:extLst>
                    <a:ext uri="{9D8B030D-6E8A-4147-A177-3AD203B41FA5}">
                      <a16:colId xmlns:a16="http://schemas.microsoft.com/office/drawing/2014/main" val="208957792"/>
                    </a:ext>
                  </a:extLst>
                </a:gridCol>
              </a:tblGrid>
              <a:tr h="560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(</a:t>
                      </a:r>
                      <a:r>
                        <a:rPr lang="en-US" sz="18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Megalitres</a:t>
                      </a: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2284191436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1990 Q1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221760485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1990 Q2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1778226114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1990 Q3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1933128376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1990 Q4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2365059057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1991 Q1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267759208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1991 Q2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1784493960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1991 Q3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520957822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1991 Q4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3870026217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1992 Q1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4250688892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1843708554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620595918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2006 Q4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1822728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306965-0947-FD4F-898F-1480C172F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043343"/>
              </p:ext>
            </p:extLst>
          </p:nvPr>
        </p:nvGraphicFramePr>
        <p:xfrm>
          <a:off x="4876800" y="1487403"/>
          <a:ext cx="3733800" cy="399899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25916">
                  <a:extLst>
                    <a:ext uri="{9D8B030D-6E8A-4147-A177-3AD203B41FA5}">
                      <a16:colId xmlns:a16="http://schemas.microsoft.com/office/drawing/2014/main" val="241593628"/>
                    </a:ext>
                  </a:extLst>
                </a:gridCol>
                <a:gridCol w="2507884">
                  <a:extLst>
                    <a:ext uri="{9D8B030D-6E8A-4147-A177-3AD203B41FA5}">
                      <a16:colId xmlns:a16="http://schemas.microsoft.com/office/drawing/2014/main" val="208957792"/>
                    </a:ext>
                  </a:extLst>
                </a:gridCol>
              </a:tblGrid>
              <a:tr h="560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Quarter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Predictions (</a:t>
                      </a:r>
                      <a:r>
                        <a:rPr lang="en-US" sz="18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Megalitres</a:t>
                      </a: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extLst>
                  <a:ext uri="{0D108BD9-81ED-4DB2-BD59-A6C34878D82A}">
                    <a16:rowId xmlns:a16="http://schemas.microsoft.com/office/drawing/2014/main" val="2284191436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 Q1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60485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 Q2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26114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 Q3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128376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 Q4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059057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2008 Q1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59208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2008 Q2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493960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2008 Q3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57822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2008 Q4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026217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2009 Q1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688892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2009 Q2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708554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2009 Q3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595918"/>
                  </a:ext>
                </a:extLst>
              </a:tr>
              <a:tr h="286503"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2009 Q4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38" marR="12038" marT="12038" marB="0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2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31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BF27417-5EB8-42EB-8BE6-BB260E50E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4"/>
            <a:ext cx="78867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Australian Beer Production 1956-2006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2848E701-66D3-4FE1-8164-211040764E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10A3A28-1432-4FDB-9569-E197E51B001D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D654348-953B-1B46-B03D-88A020135F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343400" y="6553200"/>
            <a:ext cx="1905000" cy="30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10A3A28-1432-4FDB-9569-E197E51B001D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EB36D9-A8D6-EF1A-B901-16149DC7D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065245"/>
            <a:ext cx="8191500" cy="54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2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C287FFA-A3DD-7546-943C-DEBB19448A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0794201"/>
              </p:ext>
            </p:extLst>
          </p:nvPr>
        </p:nvGraphicFramePr>
        <p:xfrm>
          <a:off x="361950" y="1132758"/>
          <a:ext cx="8420100" cy="5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C29762D-E848-244F-8529-BDC37276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5310F-BD2C-4F40-83BB-4D494766BF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028" name="Picture 4" descr="Water Quality Check in Beer Brewing - LAQUA [Water Quality Analyzer  Website] - HORIBA">
            <a:extLst>
              <a:ext uri="{FF2B5EF4-FFF2-40B4-BE49-F238E27FC236}">
                <a16:creationId xmlns:a16="http://schemas.microsoft.com/office/drawing/2014/main" id="{D245EE12-96D6-AE4F-8ED6-E9A90142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54176"/>
            <a:ext cx="1295400" cy="16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CB360-2917-384D-A2F5-DAE57E6A02DD}"/>
              </a:ext>
            </a:extLst>
          </p:cNvPr>
          <p:cNvSpPr/>
          <p:nvPr/>
        </p:nvSpPr>
        <p:spPr>
          <a:xfrm flipH="1">
            <a:off x="7315200" y="2438400"/>
            <a:ext cx="3127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61575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33" y="152402"/>
            <a:ext cx="8683645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Generalized Analytics Procedure (GAP)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80933" y="1234833"/>
            <a:ext cx="9063067" cy="531836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Define Model in Words</a:t>
            </a: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O: Objective: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what are we trying to achieve?</a:t>
            </a:r>
          </a:p>
          <a:p>
            <a:pPr marL="284156" lvl="1" indent="0">
              <a:buNone/>
            </a:pPr>
            <a:endParaRPr lang="en-US" sz="2000" b="1" dirty="0"/>
          </a:p>
          <a:p>
            <a:pPr marL="284156" lvl="1" indent="0">
              <a:buNone/>
            </a:pPr>
            <a:endParaRPr lang="en-US" sz="2000" b="1" dirty="0"/>
          </a:p>
          <a:p>
            <a:pPr marL="284156" lvl="1" indent="0">
              <a:buNone/>
            </a:pPr>
            <a:r>
              <a:rPr lang="en-US" sz="2000" b="1" dirty="0"/>
              <a:t>R: Random Variables</a:t>
            </a:r>
            <a:r>
              <a:rPr lang="en-US" sz="2000" dirty="0"/>
              <a:t>: what are the unknowns/risks?</a:t>
            </a:r>
          </a:p>
          <a:p>
            <a:pPr marL="284156" lvl="1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D: Decision Variables: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What will you calculate/solve for?</a:t>
            </a:r>
          </a:p>
          <a:p>
            <a:pPr marL="284156" lvl="1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r>
              <a:rPr lang="en-US" sz="2000" b="1" dirty="0"/>
              <a:t>C: Constraints: </a:t>
            </a:r>
            <a:r>
              <a:rPr lang="en-US" sz="2000" dirty="0"/>
              <a:t>What are the values that decision variables can(not) take?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A5A1C-DE75-694E-9C9F-FC0D7C173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5AA40-69B0-F947-81FC-1B83D0C05DEE}"/>
              </a:ext>
            </a:extLst>
          </p:cNvPr>
          <p:cNvSpPr txBox="1"/>
          <p:nvPr/>
        </p:nvSpPr>
        <p:spPr>
          <a:xfrm>
            <a:off x="152400" y="2038290"/>
            <a:ext cx="67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 beer production volume in Q1-Q4, 2007-2009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DC00-5583-7D41-BE9D-8969F478DDBA}"/>
              </a:ext>
            </a:extLst>
          </p:cNvPr>
          <p:cNvSpPr txBox="1"/>
          <p:nvPr/>
        </p:nvSpPr>
        <p:spPr>
          <a:xfrm>
            <a:off x="152400" y="3105090"/>
            <a:ext cx="588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Beer production volume in Q1-Q4, 2007-2009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B1E7E-60E7-4D42-829F-652A5B339063}"/>
              </a:ext>
            </a:extLst>
          </p:cNvPr>
          <p:cNvSpPr txBox="1"/>
          <p:nvPr/>
        </p:nvSpPr>
        <p:spPr>
          <a:xfrm>
            <a:off x="152400" y="424809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Predictions for Beer production volume in Q1-Q4, 2007-2009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8FB5B-94AF-F14F-8E82-F4A67923DFEE}"/>
              </a:ext>
            </a:extLst>
          </p:cNvPr>
          <p:cNvSpPr txBox="1"/>
          <p:nvPr/>
        </p:nvSpPr>
        <p:spPr>
          <a:xfrm>
            <a:off x="152400" y="5311914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numbers must be non-negative – cannot drink negative amounts of beer</a:t>
            </a:r>
          </a:p>
        </p:txBody>
      </p:sp>
    </p:spTree>
    <p:extLst>
      <p:ext uri="{BB962C8B-B14F-4D97-AF65-F5344CB8AC3E}">
        <p14:creationId xmlns:p14="http://schemas.microsoft.com/office/powerpoint/2010/main" val="82371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33" y="152402"/>
            <a:ext cx="8683645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Generalized Analytics Procedure (GAP)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80933" y="1234833"/>
            <a:ext cx="9063067" cy="531836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Formulate Model Mathematically</a:t>
            </a: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Decision Variables</a:t>
            </a:r>
          </a:p>
          <a:p>
            <a:pPr marL="284156"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Random Variables </a:t>
            </a:r>
          </a:p>
          <a:p>
            <a:pPr marL="284156"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Define Objective Function (in terms of Decision and Random Variables) </a:t>
            </a:r>
          </a:p>
          <a:p>
            <a:pPr marL="284156"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Constraints (in terms of Decision Variables)</a:t>
            </a:r>
          </a:p>
          <a:p>
            <a:pPr marL="284156"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6"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55"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A5A1C-DE75-694E-9C9F-FC0D7C173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9CEF78-1BFD-3C43-B403-218EEF61E5D1}"/>
                  </a:ext>
                </a:extLst>
              </p:cNvPr>
              <p:cNvSpPr txBox="1"/>
              <p:nvPr/>
            </p:nvSpPr>
            <p:spPr>
              <a:xfrm>
                <a:off x="107972" y="2001756"/>
                <a:ext cx="6270082" cy="408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etc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… for beer </a:t>
                </a:r>
                <a:r>
                  <a:rPr lang="en-US" sz="2000" dirty="0" err="1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mgl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each year/quarter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9CEF78-1BFD-3C43-B403-218EEF61E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2" y="2001756"/>
                <a:ext cx="6270082" cy="408445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AD7C87-5D3D-584C-95C2-15EB075E51CE}"/>
                  </a:ext>
                </a:extLst>
              </p:cNvPr>
              <p:cNvSpPr/>
              <p:nvPr/>
            </p:nvSpPr>
            <p:spPr>
              <a:xfrm>
                <a:off x="304800" y="2739134"/>
                <a:ext cx="6477000" cy="408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156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etc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… for beer </a:t>
                </a:r>
                <a:r>
                  <a:rPr lang="en-US" sz="2000" dirty="0" err="1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mgl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each year/quarter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AD7C87-5D3D-584C-95C2-15EB075E5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739134"/>
                <a:ext cx="6477000" cy="408445"/>
              </a:xfrm>
              <a:prstGeom prst="rect">
                <a:avLst/>
              </a:prstGeom>
              <a:blipFill>
                <a:blip r:embed="rId4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8F959C-4D9B-DF40-88A0-B5A91493C378}"/>
                  </a:ext>
                </a:extLst>
              </p:cNvPr>
              <p:cNvSpPr/>
              <p:nvPr/>
            </p:nvSpPr>
            <p:spPr>
              <a:xfrm>
                <a:off x="304800" y="3485571"/>
                <a:ext cx="7696200" cy="1586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27056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𝑀𝑖𝑛𝑖𝑚𝑖𝑧𝑒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𝑀𝐴𝐷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𝑀𝑒𝑎𝑛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𝐴𝑏𝑠𝑜𝑙𝑢𝑡𝑒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𝐷𝑒𝑣𝑖𝑎𝑡𝑖𝑜𝑛</m:t>
                        </m:r>
                      </m:e>
                    </m:d>
                  </m:oMath>
                </a14:m>
                <a:br>
                  <a:rPr lang="en-US" sz="20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(|</m:t>
                    </m:r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1|+</m:t>
                    </m:r>
                    <m:d>
                      <m:dPr>
                        <m:begChr m:val="|"/>
                        <m:endChr m:val="|"/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C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C00000"/>
                            </a:solidFill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C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C00000"/>
                            </a:solidFill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e>
                    </m:d>
                    <m: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+…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)/number of estimates</a:t>
                </a:r>
              </a:p>
              <a:p>
                <a:pPr marL="284156" lvl="1"/>
                <a:endParaRPr lang="en-US" sz="105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627056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𝑀𝑖𝑛𝑖𝑚𝑖𝑧𝑒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𝑀𝑒𝑎𝑛</m:t>
                        </m:r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𝑆𝑞𝑢𝑎𝑟𝑒𝑑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𝐸𝑟𝑟𝑜𝑟</m:t>
                        </m:r>
                      </m:e>
                    </m:d>
                  </m:oMath>
                </a14:m>
                <a:r>
                  <a:rPr lang="en-US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pPr marL="641350" lvl="1"/>
                <a:r>
                  <a:rPr lang="en-US" sz="2000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C00000"/>
                        </a:solidFill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baseline="30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+(</m:t>
                    </m:r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C00000"/>
                        </a:solidFill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baseline="30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baseline="30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+…</m:t>
                    </m:r>
                    <m: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number</m:t>
                    </m:r>
                    <m: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of</m:t>
                    </m:r>
                    <m: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estimates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8F959C-4D9B-DF40-88A0-B5A91493C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485571"/>
                <a:ext cx="7696200" cy="1586845"/>
              </a:xfrm>
              <a:prstGeom prst="rect">
                <a:avLst/>
              </a:prstGeom>
              <a:blipFill>
                <a:blip r:embed="rId5"/>
                <a:stretch>
                  <a:fillRect t="-794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E119A5-22C0-3648-9023-B8E94CBDD6DE}"/>
                  </a:ext>
                </a:extLst>
              </p:cNvPr>
              <p:cNvSpPr/>
              <p:nvPr/>
            </p:nvSpPr>
            <p:spPr>
              <a:xfrm>
                <a:off x="304800" y="5638800"/>
                <a:ext cx="5943600" cy="408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15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𝑌</m:t>
                          </m:r>
                        </m:e>
                      </m:acc>
                      <m:r>
                        <a:rPr lang="en-US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≥0,  </m:t>
                      </m:r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  <m:r>
                        <a:rPr lang="en-US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en-US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…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𝑒𝑡𝑐</m:t>
                      </m:r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E119A5-22C0-3648-9023-B8E94CBDD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638800"/>
                <a:ext cx="5943600" cy="408445"/>
              </a:xfrm>
              <a:prstGeom prst="rect">
                <a:avLst/>
              </a:prstGeom>
              <a:blipFill>
                <a:blip r:embed="rId6"/>
                <a:stretch>
                  <a:fillRect t="-303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70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1" grpId="0" uiExpand="1" build="allAtOnce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33" y="152402"/>
            <a:ext cx="8683645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Forecasting Methods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60612" y="1524000"/>
            <a:ext cx="7309461" cy="472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Let’s try the following forecasting methods:</a:t>
            </a:r>
          </a:p>
          <a:p>
            <a:pPr marL="0" indent="0">
              <a:buNone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Naïve: </a:t>
            </a:r>
            <a:r>
              <a:rPr lang="en-US" sz="2000" dirty="0"/>
              <a:t>use the last observation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Drift: </a:t>
            </a:r>
            <a:r>
              <a:rPr lang="en-US" sz="2000" dirty="0"/>
              <a:t>use the average trend over </a:t>
            </a:r>
            <a:br>
              <a:rPr lang="en-US" sz="2000" dirty="0"/>
            </a:br>
            <a:r>
              <a:rPr lang="en-US" sz="2000" dirty="0"/>
              <a:t>all observations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Simple Average (mean): </a:t>
            </a:r>
            <a:r>
              <a:rPr lang="en-US" sz="2000" dirty="0"/>
              <a:t>use average</a:t>
            </a:r>
            <a:br>
              <a:rPr lang="en-US" sz="2000" dirty="0"/>
            </a:br>
            <a:r>
              <a:rPr lang="en-US" sz="2000" dirty="0"/>
              <a:t>of all previous observations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Seasonal Average (mean): </a:t>
            </a:r>
            <a:r>
              <a:rPr lang="en-US" sz="2000" dirty="0"/>
              <a:t>use </a:t>
            </a:r>
            <a:br>
              <a:rPr lang="en-US" sz="2000" dirty="0"/>
            </a:br>
            <a:r>
              <a:rPr lang="en-US" sz="2000" dirty="0"/>
              <a:t>quarterly averages</a:t>
            </a:r>
            <a:endParaRPr lang="en-US" sz="2400" dirty="0"/>
          </a:p>
          <a:p>
            <a:pPr marL="0" indent="0">
              <a:buNone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A5A1C-DE75-694E-9C9F-FC0D7C173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3400" y="6553200"/>
            <a:ext cx="1905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81F5B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10A3A28-1432-4FDB-9569-E197E51B001D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026" name="Picture 2" descr="Soapbox Oracle - Predict Week 24 - RSL Soapbox">
            <a:extLst>
              <a:ext uri="{FF2B5EF4-FFF2-40B4-BE49-F238E27FC236}">
                <a16:creationId xmlns:a16="http://schemas.microsoft.com/office/drawing/2014/main" id="{8A16F598-39E1-2549-AE44-9EA505058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96" y="2514600"/>
            <a:ext cx="4055115" cy="27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70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C287FFA-A3DD-7546-943C-DEBB19448ABD}"/>
              </a:ext>
            </a:extLst>
          </p:cNvPr>
          <p:cNvGraphicFramePr>
            <a:graphicFrameLocks/>
          </p:cNvGraphicFramePr>
          <p:nvPr/>
        </p:nvGraphicFramePr>
        <p:xfrm>
          <a:off x="361950" y="1132758"/>
          <a:ext cx="8420100" cy="5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C29762D-E848-244F-8529-BDC37276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Example: Naïve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5310F-BD2C-4F40-83BB-4D494766BF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028" name="Picture 4" descr="Water Quality Check in Beer Brewing - LAQUA [Water Quality Analyzer  Website] - HORIBA">
            <a:extLst>
              <a:ext uri="{FF2B5EF4-FFF2-40B4-BE49-F238E27FC236}">
                <a16:creationId xmlns:a16="http://schemas.microsoft.com/office/drawing/2014/main" id="{D245EE12-96D6-AE4F-8ED6-E9A90142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54176"/>
            <a:ext cx="1295400" cy="16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363B6-1550-0E49-B91C-B09945EDE72F}"/>
              </a:ext>
            </a:extLst>
          </p:cNvPr>
          <p:cNvCxnSpPr>
            <a:cxnSpLocks/>
          </p:cNvCxnSpPr>
          <p:nvPr/>
        </p:nvCxnSpPr>
        <p:spPr bwMode="auto">
          <a:xfrm>
            <a:off x="7010400" y="2953512"/>
            <a:ext cx="1143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F160B9-13C2-D84E-9FF7-A4070648125E}"/>
              </a:ext>
            </a:extLst>
          </p:cNvPr>
          <p:cNvSpPr txBox="1"/>
          <p:nvPr/>
        </p:nvSpPr>
        <p:spPr>
          <a:xfrm>
            <a:off x="8153400" y="2738735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Naive</a:t>
            </a:r>
          </a:p>
        </p:txBody>
      </p:sp>
    </p:spTree>
    <p:extLst>
      <p:ext uri="{BB962C8B-B14F-4D97-AF65-F5344CB8AC3E}">
        <p14:creationId xmlns:p14="http://schemas.microsoft.com/office/powerpoint/2010/main" val="238981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C287FFA-A3DD-7546-943C-DEBB19448ABD}"/>
              </a:ext>
            </a:extLst>
          </p:cNvPr>
          <p:cNvGraphicFramePr>
            <a:graphicFrameLocks/>
          </p:cNvGraphicFramePr>
          <p:nvPr/>
        </p:nvGraphicFramePr>
        <p:xfrm>
          <a:off x="361950" y="1132758"/>
          <a:ext cx="8420100" cy="5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C29762D-E848-244F-8529-BDC37276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Example: Drift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5310F-BD2C-4F40-83BB-4D494766BF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1028" name="Picture 4" descr="Water Quality Check in Beer Brewing - LAQUA [Water Quality Analyzer  Website] - HORIBA">
            <a:extLst>
              <a:ext uri="{FF2B5EF4-FFF2-40B4-BE49-F238E27FC236}">
                <a16:creationId xmlns:a16="http://schemas.microsoft.com/office/drawing/2014/main" id="{D245EE12-96D6-AE4F-8ED6-E9A90142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54176"/>
            <a:ext cx="1295400" cy="16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363B6-1550-0E49-B91C-B09945EDE72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800" y="2895600"/>
            <a:ext cx="7086600" cy="78432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F160B9-13C2-D84E-9FF7-A4070648125E}"/>
              </a:ext>
            </a:extLst>
          </p:cNvPr>
          <p:cNvSpPr txBox="1"/>
          <p:nvPr/>
        </p:nvSpPr>
        <p:spPr>
          <a:xfrm>
            <a:off x="8153400" y="2662535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</a:p>
        </p:txBody>
      </p:sp>
    </p:spTree>
    <p:extLst>
      <p:ext uri="{BB962C8B-B14F-4D97-AF65-F5344CB8AC3E}">
        <p14:creationId xmlns:p14="http://schemas.microsoft.com/office/powerpoint/2010/main" val="4225126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C287FFA-A3DD-7546-943C-DEBB19448ABD}"/>
              </a:ext>
            </a:extLst>
          </p:cNvPr>
          <p:cNvGraphicFramePr>
            <a:graphicFrameLocks/>
          </p:cNvGraphicFramePr>
          <p:nvPr/>
        </p:nvGraphicFramePr>
        <p:xfrm>
          <a:off x="361950" y="1132758"/>
          <a:ext cx="8420100" cy="5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C29762D-E848-244F-8529-BDC37276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Example: Drift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5310F-BD2C-4F40-83BB-4D494766BF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1028" name="Picture 4" descr="Water Quality Check in Beer Brewing - LAQUA [Water Quality Analyzer  Website] - HORIBA">
            <a:extLst>
              <a:ext uri="{FF2B5EF4-FFF2-40B4-BE49-F238E27FC236}">
                <a16:creationId xmlns:a16="http://schemas.microsoft.com/office/drawing/2014/main" id="{D245EE12-96D6-AE4F-8ED6-E9A90142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54176"/>
            <a:ext cx="1295400" cy="16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363B6-1550-0E49-B91C-B09945EDE72F}"/>
              </a:ext>
            </a:extLst>
          </p:cNvPr>
          <p:cNvCxnSpPr>
            <a:cxnSpLocks/>
          </p:cNvCxnSpPr>
          <p:nvPr/>
        </p:nvCxnSpPr>
        <p:spPr bwMode="auto">
          <a:xfrm>
            <a:off x="1028700" y="3200400"/>
            <a:ext cx="7124700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F160B9-13C2-D84E-9FF7-A4070648125E}"/>
              </a:ext>
            </a:extLst>
          </p:cNvPr>
          <p:cNvSpPr txBox="1"/>
          <p:nvPr/>
        </p:nvSpPr>
        <p:spPr>
          <a:xfrm>
            <a:off x="8153400" y="2967335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4015663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762D-E848-244F-8529-BDC37276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Example: Drift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5310F-BD2C-4F40-83BB-4D494766BF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028" name="Picture 4" descr="Water Quality Check in Beer Brewing - LAQUA [Water Quality Analyzer  Website] - HORIBA">
            <a:extLst>
              <a:ext uri="{FF2B5EF4-FFF2-40B4-BE49-F238E27FC236}">
                <a16:creationId xmlns:a16="http://schemas.microsoft.com/office/drawing/2014/main" id="{D245EE12-96D6-AE4F-8ED6-E9A90142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54176"/>
            <a:ext cx="1295400" cy="16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160B9-13C2-D84E-9FF7-A4070648125E}"/>
              </a:ext>
            </a:extLst>
          </p:cNvPr>
          <p:cNvSpPr txBox="1"/>
          <p:nvPr/>
        </p:nvSpPr>
        <p:spPr>
          <a:xfrm>
            <a:off x="7734300" y="3638677"/>
            <a:ext cx="140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Seasonal</a:t>
            </a:r>
            <a:b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864C978-AE28-7C49-8E3E-E128F1B35D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0547526"/>
              </p:ext>
            </p:extLst>
          </p:nvPr>
        </p:nvGraphicFramePr>
        <p:xfrm>
          <a:off x="381000" y="1132758"/>
          <a:ext cx="8153400" cy="5115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2238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bit about me..</a:t>
            </a:r>
          </a:p>
        </p:txBody>
      </p:sp>
      <p:pic>
        <p:nvPicPr>
          <p:cNvPr id="5124" name="Picture 4" descr="Geo Map - Europe - Germany">
            <a:extLst>
              <a:ext uri="{FF2B5EF4-FFF2-40B4-BE49-F238E27FC236}">
                <a16:creationId xmlns:a16="http://schemas.microsoft.com/office/drawing/2014/main" id="{9DF5E033-BFF0-AB4F-938D-8E4BB1F7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111116"/>
            <a:ext cx="3810000" cy="506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26815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Zoom Breakout Rooms + Google Drive = Small Group Work &gt; Teaching in  Dornsife &gt; USC Dana and David Dornsife College of Letters, Arts and Sciences">
            <a:extLst>
              <a:ext uri="{FF2B5EF4-FFF2-40B4-BE49-F238E27FC236}">
                <a16:creationId xmlns:a16="http://schemas.microsoft.com/office/drawing/2014/main" id="{EA589411-6091-8E4E-86F9-DD0A40DA5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010400" cy="495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FB37E-D880-7C40-8205-2B15EEAD2C9B}"/>
              </a:ext>
            </a:extLst>
          </p:cNvPr>
          <p:cNvSpPr txBox="1"/>
          <p:nvPr/>
        </p:nvSpPr>
        <p:spPr>
          <a:xfrm>
            <a:off x="228600" y="22860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2800" b="1" kern="0" dirty="0"/>
              <a:t>Break Outs</a:t>
            </a:r>
            <a:endParaRPr lang="en-PH" sz="2800" b="1" dirty="0">
              <a:latin typeface="+mn-lt"/>
              <a:ea typeface="Cabin" charset="0"/>
              <a:cs typeface="Cab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44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47EE08-C916-9A44-BA76-9639C4759691}"/>
              </a:ext>
            </a:extLst>
          </p:cNvPr>
          <p:cNvSpPr txBox="1"/>
          <p:nvPr/>
        </p:nvSpPr>
        <p:spPr>
          <a:xfrm>
            <a:off x="228600" y="22860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2800" b="1" kern="0" dirty="0"/>
              <a:t>Break Out Task</a:t>
            </a:r>
            <a:endParaRPr lang="en-PH" sz="2800" b="1" dirty="0">
              <a:latin typeface="+mn-lt"/>
              <a:ea typeface="Cabin" charset="0"/>
              <a:cs typeface="Cabin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814595-2553-044A-A460-BC918D12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7620000" cy="4724400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Your task:  </a:t>
            </a:r>
            <a:endParaRPr lang="en-US" sz="20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Apply </a:t>
            </a:r>
            <a:r>
              <a:rPr lang="en-US" sz="2000" b="1" dirty="0"/>
              <a:t>Seasonal Naïve </a:t>
            </a:r>
            <a:r>
              <a:rPr lang="en-US" sz="2000" dirty="0"/>
              <a:t>method: use the four last available data points (Q1 2006, Q2 2006, Q3 2006, Q4 2006) to predict 2007-2009 quarterly volumes.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Calculate</a:t>
            </a:r>
            <a:r>
              <a:rPr lang="en-US" sz="2000" b="1" dirty="0"/>
              <a:t> MAD/MSE: </a:t>
            </a:r>
            <a:r>
              <a:rPr lang="en-US" sz="2000" dirty="0"/>
              <a:t>how do the results compare to “Seasonal Average”?</a:t>
            </a:r>
          </a:p>
          <a:p>
            <a:pPr marL="857236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endParaRPr lang="en-US" sz="2400" dirty="0"/>
          </a:p>
          <a:p>
            <a:pPr marL="0" indent="0">
              <a:spcAft>
                <a:spcPts val="600"/>
              </a:spcAft>
              <a:buNone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454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7623" y="6476170"/>
            <a:ext cx="60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Gartner, IBM, many others.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7" y="2296523"/>
            <a:ext cx="135864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Prescriptive Analytics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1903" y="5528936"/>
            <a:ext cx="748290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</a:t>
            </a:r>
          </a:p>
        </p:txBody>
      </p:sp>
      <p:sp>
        <p:nvSpPr>
          <p:cNvPr id="21" name="Cloud 20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36E1C-F4B5-A041-B2D0-91449C8A90CF}"/>
              </a:ext>
            </a:extLst>
          </p:cNvPr>
          <p:cNvSpPr txBox="1"/>
          <p:nvPr/>
        </p:nvSpPr>
        <p:spPr>
          <a:xfrm>
            <a:off x="4114800" y="3638149"/>
            <a:ext cx="176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Forecasting (I)</a:t>
            </a:r>
            <a:b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71F030-888B-5F47-8FF0-253FCFC79F6C}"/>
              </a:ext>
            </a:extLst>
          </p:cNvPr>
          <p:cNvSpPr/>
          <p:nvPr/>
        </p:nvSpPr>
        <p:spPr>
          <a:xfrm>
            <a:off x="5570831" y="2976429"/>
            <a:ext cx="1859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Optimization (II, III)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92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6019F1-F0AA-A349-8D85-AAB1CCF1D761}"/>
              </a:ext>
            </a:extLst>
          </p:cNvPr>
          <p:cNvSpPr/>
          <p:nvPr/>
        </p:nvSpPr>
        <p:spPr>
          <a:xfrm>
            <a:off x="3192000" y="152400"/>
            <a:ext cx="2097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92E78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Homework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0BE9E-FA4C-874D-BEFA-567E9AC6DB08}"/>
              </a:ext>
            </a:extLst>
          </p:cNvPr>
          <p:cNvSpPr txBox="1"/>
          <p:nvPr/>
        </p:nvSpPr>
        <p:spPr>
          <a:xfrm>
            <a:off x="457200" y="2362200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Excel functions (SUMPRODUCT, graphing) and forecasting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Due: before Class 2  </a:t>
            </a:r>
          </a:p>
          <a:p>
            <a:endParaRPr 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6% of final grade; late submissions receive a 2pt per day deduction.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88BEB-C9EA-8842-AFBB-730AA7F967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61A0-9645-46B1-89CF-8EBF9AD0E28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0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bit about me..</a:t>
            </a:r>
          </a:p>
        </p:txBody>
      </p:sp>
      <p:pic>
        <p:nvPicPr>
          <p:cNvPr id="5" name="Picture 2" descr="University of Mannheim Business School – Germany – IMBA Dual Degree">
            <a:extLst>
              <a:ext uri="{FF2B5EF4-FFF2-40B4-BE49-F238E27FC236}">
                <a16:creationId xmlns:a16="http://schemas.microsoft.com/office/drawing/2014/main" id="{CAF147CE-3534-9B41-A4AE-92D8C4716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2667003"/>
            <a:ext cx="3505200" cy="233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Geo Map - Europe - Germany">
            <a:extLst>
              <a:ext uri="{FF2B5EF4-FFF2-40B4-BE49-F238E27FC236}">
                <a16:creationId xmlns:a16="http://schemas.microsoft.com/office/drawing/2014/main" id="{23B9B19C-B27A-15D5-EE00-45881905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111116"/>
            <a:ext cx="3810000" cy="506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BA2771-767C-1352-ED63-5510B070D419}"/>
              </a:ext>
            </a:extLst>
          </p:cNvPr>
          <p:cNvSpPr txBox="1">
            <a:spLocks/>
          </p:cNvSpPr>
          <p:nvPr/>
        </p:nvSpPr>
        <p:spPr>
          <a:xfrm>
            <a:off x="2895599" y="5091079"/>
            <a:ext cx="8002385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800" b="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Mannheim University</a:t>
            </a:r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1A1E01B5-70B1-4BAC-C1E5-E210C908697E}"/>
              </a:ext>
            </a:extLst>
          </p:cNvPr>
          <p:cNvSpPr/>
          <p:nvPr/>
        </p:nvSpPr>
        <p:spPr bwMode="auto">
          <a:xfrm>
            <a:off x="1752600" y="4343400"/>
            <a:ext cx="2286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5580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etherlands Outline Map | Netherlands map, Holland map, Map tattoos">
            <a:extLst>
              <a:ext uri="{FF2B5EF4-FFF2-40B4-BE49-F238E27FC236}">
                <a16:creationId xmlns:a16="http://schemas.microsoft.com/office/drawing/2014/main" id="{C8BA7ACF-CF91-804A-A58B-71731B8FE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119832"/>
            <a:ext cx="4024312" cy="479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bit about me..</a:t>
            </a:r>
          </a:p>
        </p:txBody>
      </p:sp>
      <p:pic>
        <p:nvPicPr>
          <p:cNvPr id="2050" name="Picture 2" descr="Video] Top 17 things to do in Rotterdam">
            <a:extLst>
              <a:ext uri="{FF2B5EF4-FFF2-40B4-BE49-F238E27FC236}">
                <a16:creationId xmlns:a16="http://schemas.microsoft.com/office/drawing/2014/main" id="{358C6055-D21F-6B47-AA51-C2717FAF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63214"/>
            <a:ext cx="4343400" cy="22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23328F60-776A-4178-41C8-4879FCDFF0EB}"/>
              </a:ext>
            </a:extLst>
          </p:cNvPr>
          <p:cNvSpPr txBox="1">
            <a:spLocks/>
          </p:cNvSpPr>
          <p:nvPr/>
        </p:nvSpPr>
        <p:spPr>
          <a:xfrm>
            <a:off x="2666307" y="5158730"/>
            <a:ext cx="8002385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800" b="0" kern="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Rotterdam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7E394BF9-EE29-AE2B-FF80-F753B0596FF5}"/>
              </a:ext>
            </a:extLst>
          </p:cNvPr>
          <p:cNvSpPr/>
          <p:nvPr/>
        </p:nvSpPr>
        <p:spPr bwMode="auto">
          <a:xfrm>
            <a:off x="1371600" y="3657600"/>
            <a:ext cx="2286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7594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ANSWERNOWTEXT" val="Answer Now"/>
  <p:tag name="RESPTABLESTYLE" val="-1"/>
  <p:tag name="ALLOWDUPLICATES" val="False"/>
  <p:tag name="AUTOADVANCE" val="False"/>
  <p:tag name="STDCHART" val="1"/>
  <p:tag name="BUBBLENAMEVISIBLE" val="True"/>
  <p:tag name="DEFAULTNUMTEAMS" val="5"/>
  <p:tag name="CUSTOMCELLBACKCOLOR2" val="-13395457"/>
  <p:tag name="DISPLAYNAME" val="True"/>
  <p:tag name="GRIDROTATIONINTERVAL" val="2"/>
  <p:tag name="POLLINGCYCLE" val="2"/>
  <p:tag name="INCLUDENONRESPONDERS" val="False"/>
  <p:tag name="ALLOWUSERFEEDBACK" val="True"/>
  <p:tag name="REALTIMEBACKUPPATH" val="(None)"/>
  <p:tag name="FIBDISPLAYKEYWORDS" val="True"/>
  <p:tag name="USESECONDARYMONITOR" val="True"/>
  <p:tag name="RESPCOUNTERSTYLE" val="-1"/>
  <p:tag name="NUMRESPONSES" val="1"/>
  <p:tag name="REVIEWONLY" val="False"/>
  <p:tag name="TEAMSINLEADERBOARD" val="5"/>
  <p:tag name="BUBBLEGROUPING" val="3"/>
  <p:tag name="CUSTOMCELLBACKCOLOR3" val="-268652"/>
  <p:tag name="DISPLAYDEVICEID" val="True"/>
  <p:tag name="GRIDPOSITION" val="1"/>
  <p:tag name="MULTIRESPDIVISOR" val="1"/>
  <p:tag name="INCORRECTPOINTVALUE" val="0"/>
  <p:tag name="CHARTSCALE" val="True"/>
  <p:tag name="TPVERSION" val="2008"/>
  <p:tag name="ANSWERNOWSTYLE" val="-1"/>
  <p:tag name="INPUTSOURCE" val="1"/>
  <p:tag name="ROTATIONINTERVAL" val="2"/>
  <p:tag name="BUBBLESIZEVISIBLE" val="True"/>
  <p:tag name="CUSTOMCELLBACKCOLOR1" val="-657956"/>
  <p:tag name="CHARTLABELS" val="0"/>
  <p:tag name="CORRECTPOINTVALUE" val="100"/>
  <p:tag name="FIBDISPLAYRESULTS" val="True"/>
  <p:tag name="SHOWBARVISIBLE" val="True"/>
  <p:tag name="COUNTDOWNSECONDS" val="10"/>
  <p:tag name="AUTOUPDATEALIASES" val="True"/>
  <p:tag name="CUSTOMGRIDBACKCOLOR" val="-2830136"/>
  <p:tag name="DISPLAYDEVICENUMBER" val="True"/>
  <p:tag name="RESETCHARTS" val="True"/>
  <p:tag name="ZEROBASED" val="False"/>
  <p:tag name="BACKUPSESSIONS" val="True"/>
  <p:tag name="MAXRESPONDERS" val="5"/>
  <p:tag name="PARTLISTDEFAULT" val="0"/>
  <p:tag name="FIBNUMRESULTS" val="5"/>
  <p:tag name="RESPCOUNTERFORMAT" val="0"/>
  <p:tag name="BUBBLEVALUEFORMAT" val="0.0"/>
  <p:tag name="AUTOADJUSTPARTRANGE" val="True"/>
  <p:tag name="BACKUPMAINTENANCE" val="7"/>
  <p:tag name="CUSTOMCELLBACKCOLOR4" val="-8355712"/>
  <p:tag name="REALTIMEBACKUP" val="False"/>
  <p:tag name="CHARTVALUEFORMAT" val="0%"/>
  <p:tag name="CHARTCOLORS" val="0"/>
  <p:tag name="COUNTDOWNSTYLE" val="-1"/>
  <p:tag name="INCLUDEPPT" val="True"/>
  <p:tag name="CUSTOMCELLFORECOLOR" val="-16777216"/>
  <p:tag name="PARTICIPANTSINLEADERBOARD" val="5"/>
  <p:tag name="BULLETTYPE" val="3"/>
  <p:tag name="FIBINCLUDEOTHER" val="True"/>
  <p:tag name="DELIMITERS" val="3.1"/>
  <p:tag name="POWERPOINTVERSION" val="12.0"/>
  <p:tag name="ADVANCEDSETTINGSVIEW" val="True"/>
  <p:tag name="AUTOSIZEGRID" val="False"/>
  <p:tag name="USESCHEMECOLORS" val="False"/>
  <p:tag name="GRIDOPACITY" val="100"/>
  <p:tag name="GRIDSIZE" val="{Width=1024, Height=73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2_presentation template_white">
  <a:themeElements>
    <a:clrScheme name="Custom 2">
      <a:dk1>
        <a:srgbClr val="081F5B"/>
      </a:dk1>
      <a:lt1>
        <a:srgbClr val="FFFFFF"/>
      </a:lt1>
      <a:dk2>
        <a:srgbClr val="081F5B"/>
      </a:dk2>
      <a:lt2>
        <a:srgbClr val="B8AB9E"/>
      </a:lt2>
      <a:accent1>
        <a:srgbClr val="D64B00"/>
      </a:accent1>
      <a:accent2>
        <a:srgbClr val="103FB9"/>
      </a:accent2>
      <a:accent3>
        <a:srgbClr val="FFFFFF"/>
      </a:accent3>
      <a:accent4>
        <a:srgbClr val="06194C"/>
      </a:accent4>
      <a:accent5>
        <a:srgbClr val="FFCAAD"/>
      </a:accent5>
      <a:accent6>
        <a:srgbClr val="D29E0D"/>
      </a:accent6>
      <a:hlink>
        <a:srgbClr val="B8AB9E"/>
      </a:hlink>
      <a:folHlink>
        <a:srgbClr val="BF3119"/>
      </a:folHlink>
    </a:clrScheme>
    <a:fontScheme name="Cabinnn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81F5B"/>
            </a:solidFill>
            <a:effectLst/>
            <a:latin typeface="NewsGoth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81F5B"/>
            </a:solidFill>
            <a:effectLst/>
            <a:latin typeface="NewsGoth BT" pitchFamily="34" charset="0"/>
          </a:defRPr>
        </a:defPPr>
      </a:lstStyle>
    </a:lnDef>
  </a:objectDefaults>
  <a:extraClrSchemeLst>
    <a:extraClrScheme>
      <a:clrScheme name="presentation template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3">
        <a:dk1>
          <a:srgbClr val="081F5B"/>
        </a:dk1>
        <a:lt1>
          <a:srgbClr val="FFFFFF"/>
        </a:lt1>
        <a:dk2>
          <a:srgbClr val="081F5B"/>
        </a:dk2>
        <a:lt2>
          <a:srgbClr val="B8AB9E"/>
        </a:lt2>
        <a:accent1>
          <a:srgbClr val="FF9933"/>
        </a:accent1>
        <a:accent2>
          <a:srgbClr val="E8AF10"/>
        </a:accent2>
        <a:accent3>
          <a:srgbClr val="FFFFFF"/>
        </a:accent3>
        <a:accent4>
          <a:srgbClr val="06194C"/>
        </a:accent4>
        <a:accent5>
          <a:srgbClr val="FFCAAD"/>
        </a:accent5>
        <a:accent6>
          <a:srgbClr val="D29E0D"/>
        </a:accent6>
        <a:hlink>
          <a:srgbClr val="B8AB9E"/>
        </a:hlink>
        <a:folHlink>
          <a:srgbClr val="BF31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54541</TotalTime>
  <Words>2528</Words>
  <Application>Microsoft Office PowerPoint</Application>
  <PresentationFormat>On-screen Show (4:3)</PresentationFormat>
  <Paragraphs>607</Paragraphs>
  <Slides>73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2_presentation template_white</vt:lpstr>
      <vt:lpstr>PowerPoint Presentation</vt:lpstr>
      <vt:lpstr>PowerPoint Presentation</vt:lpstr>
      <vt:lpstr>PowerPoint Presentation</vt:lpstr>
      <vt:lpstr>Introductions</vt:lpstr>
      <vt:lpstr>Instructor</vt:lpstr>
      <vt:lpstr>A bit about me..</vt:lpstr>
      <vt:lpstr>A bit about me..</vt:lpstr>
      <vt:lpstr>A bit about me..</vt:lpstr>
      <vt:lpstr>A bit about me..</vt:lpstr>
      <vt:lpstr>A bit about me..</vt:lpstr>
      <vt:lpstr>A bit about me..</vt:lpstr>
      <vt:lpstr>PowerPoint Presentation</vt:lpstr>
      <vt:lpstr>PowerPoint Presentation</vt:lpstr>
      <vt:lpstr>Teaching assistant</vt:lpstr>
      <vt:lpstr>What Does Business Analytics Mean To You? </vt:lpstr>
      <vt:lpstr>Your Interests (N=33, T1 and T2 sections combined)</vt:lpstr>
      <vt:lpstr>Your Interests (N=33, T1 and T2 sections combined)</vt:lpstr>
      <vt:lpstr>Your Interests (N=33, T1 and T2 sections combined)</vt:lpstr>
      <vt:lpstr>PowerPoint Presentation</vt:lpstr>
      <vt:lpstr>PowerPoint Presentation</vt:lpstr>
      <vt:lpstr>Business Analytics</vt:lpstr>
      <vt:lpstr>Business Analytics</vt:lpstr>
      <vt:lpstr>Models</vt:lpstr>
      <vt:lpstr>Model/Analytics Taxonomy</vt:lpstr>
      <vt:lpstr>Model/Analytics Taxonomy</vt:lpstr>
      <vt:lpstr>Model/Analytics Taxonomy</vt:lpstr>
      <vt:lpstr>Model/Analytics Taxonomy</vt:lpstr>
      <vt:lpstr>Model/Analytics Taxonomy</vt:lpstr>
      <vt:lpstr>Model/Analytics Taxonomy</vt:lpstr>
      <vt:lpstr>Model/Analytics Taxonomy</vt:lpstr>
      <vt:lpstr>Model/Analytics Taxonomy</vt:lpstr>
      <vt:lpstr>Model/Analytics Taxonomy</vt:lpstr>
      <vt:lpstr>Using Qualtrics Survey Data…</vt:lpstr>
      <vt:lpstr>Using Qualtrics Survey Data…</vt:lpstr>
      <vt:lpstr>Using Qualtrics Survey Data…</vt:lpstr>
      <vt:lpstr>Using Qualtrics Survey Data…</vt:lpstr>
      <vt:lpstr>Using Qualtrics Survey Data…</vt:lpstr>
      <vt:lpstr>Model/Analytics Taxonomy</vt:lpstr>
      <vt:lpstr>Model/Analytics Taxonomy</vt:lpstr>
      <vt:lpstr>PowerPoint Presentation</vt:lpstr>
      <vt:lpstr>Analytics: Breakout discussion</vt:lpstr>
      <vt:lpstr>PowerPoint Presentation</vt:lpstr>
      <vt:lpstr>Analytics: Breakout discussion</vt:lpstr>
      <vt:lpstr>Analytics</vt:lpstr>
      <vt:lpstr>Analytics</vt:lpstr>
      <vt:lpstr>Analytics</vt:lpstr>
      <vt:lpstr>Analytics</vt:lpstr>
      <vt:lpstr>Class Overview</vt:lpstr>
      <vt:lpstr>Course Grading</vt:lpstr>
      <vt:lpstr>Attendance and Participation</vt:lpstr>
      <vt:lpstr>Homework</vt:lpstr>
      <vt:lpstr>Group Projects</vt:lpstr>
      <vt:lpstr>Group Project Deliverables</vt:lpstr>
      <vt:lpstr>Course Grading: Final Exam</vt:lpstr>
      <vt:lpstr>PowerPoint Presentation</vt:lpstr>
      <vt:lpstr>PowerPoint Presentation</vt:lpstr>
      <vt:lpstr>Class Overview</vt:lpstr>
      <vt:lpstr>The four Ingredients of Analytic Problems</vt:lpstr>
      <vt:lpstr>Generalized Analytics Procedure (GAP)</vt:lpstr>
      <vt:lpstr>Australian Beer Production</vt:lpstr>
      <vt:lpstr>Australian Beer Production 1956-2006</vt:lpstr>
      <vt:lpstr>Forecasting Example</vt:lpstr>
      <vt:lpstr>Generalized Analytics Procedure (GAP)</vt:lpstr>
      <vt:lpstr>Generalized Analytics Procedure (GAP)</vt:lpstr>
      <vt:lpstr>Forecasting Methods</vt:lpstr>
      <vt:lpstr>Forecasting Example: Naïve Method</vt:lpstr>
      <vt:lpstr>Forecasting Example: Drift Method</vt:lpstr>
      <vt:lpstr>Forecasting Example: Drift Method</vt:lpstr>
      <vt:lpstr>Forecasting Example: Drift Method</vt:lpstr>
      <vt:lpstr>PowerPoint Presentation</vt:lpstr>
      <vt:lpstr>PowerPoint Presentation</vt:lpstr>
      <vt:lpstr>Next week</vt:lpstr>
      <vt:lpstr>PowerPoint Presentation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University of Michigan</dc:creator>
  <cp:lastModifiedBy>Piyush Agrawal</cp:lastModifiedBy>
  <cp:revision>1306</cp:revision>
  <dcterms:created xsi:type="dcterms:W3CDTF">2003-10-08T12:27:16Z</dcterms:created>
  <dcterms:modified xsi:type="dcterms:W3CDTF">2024-12-14T02:02:03Z</dcterms:modified>
</cp:coreProperties>
</file>